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3"/>
  </p:notesMasterIdLst>
  <p:sldIdLst>
    <p:sldId id="256" r:id="rId2"/>
    <p:sldId id="344" r:id="rId3"/>
    <p:sldId id="354" r:id="rId4"/>
    <p:sldId id="345" r:id="rId5"/>
    <p:sldId id="346" r:id="rId6"/>
    <p:sldId id="347" r:id="rId7"/>
    <p:sldId id="349" r:id="rId8"/>
    <p:sldId id="350" r:id="rId9"/>
    <p:sldId id="351" r:id="rId10"/>
    <p:sldId id="352" r:id="rId11"/>
    <p:sldId id="353" r:id="rId12"/>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8" d="100"/>
          <a:sy n="48" d="100"/>
        </p:scale>
        <p:origin x="-1315" y="-6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8211331-695B-4E98-AC82-C43CCEB12EE5}" type="datetimeFigureOut">
              <a:rPr lang="he-IL" smtClean="0"/>
              <a:pPr/>
              <a:t>ט' אייר תשע"ח</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9F26726-0266-43F7-B9AF-075AF3E24EE3}" type="slidenum">
              <a:rPr lang="he-IL" smtClean="0"/>
              <a:pPr/>
              <a:t>‹#›</a:t>
            </a:fld>
            <a:endParaRPr lang="he-IL"/>
          </a:p>
        </p:txBody>
      </p:sp>
    </p:spTree>
    <p:extLst>
      <p:ext uri="{BB962C8B-B14F-4D97-AF65-F5344CB8AC3E}">
        <p14:creationId xmlns:p14="http://schemas.microsoft.com/office/powerpoint/2010/main" xmlns="" val="366735223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59F26726-0266-43F7-B9AF-075AF3E24EE3}" type="slidenum">
              <a:rPr lang="he-IL" smtClean="0"/>
              <a:pPr/>
              <a:t>1</a:t>
            </a:fld>
            <a:endParaRPr lang="he-IL"/>
          </a:p>
        </p:txBody>
      </p:sp>
    </p:spTree>
    <p:extLst>
      <p:ext uri="{BB962C8B-B14F-4D97-AF65-F5344CB8AC3E}">
        <p14:creationId xmlns:p14="http://schemas.microsoft.com/office/powerpoint/2010/main" xmlns="" val="1433267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p:spPr>
        <p:txBody>
          <a:bodyPr/>
          <a:lstStyle/>
          <a:p>
            <a:pPr eaLnBrk="1" hangingPunct="1"/>
            <a:endParaRPr lang="en-US" altLang="he-IL"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p:spPr>
        <p:txBody>
          <a:bodyPr/>
          <a:lstStyle/>
          <a:p>
            <a:pPr eaLnBrk="1" hangingPunct="1"/>
            <a:endParaRPr lang="en-US" altLang="he-I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p:spPr>
        <p:txBody>
          <a:bodyPr/>
          <a:lstStyle/>
          <a:p>
            <a:pPr eaLnBrk="1" hangingPunct="1"/>
            <a:endParaRPr lang="en-US" altLang="he-I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p:spPr>
        <p:txBody>
          <a:bodyPr/>
          <a:lstStyle/>
          <a:p>
            <a:pPr eaLnBrk="1" hangingPunct="1"/>
            <a:endParaRPr lang="en-US" altLang="he-I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p:spPr>
        <p:txBody>
          <a:bodyPr/>
          <a:lstStyle/>
          <a:p>
            <a:pPr eaLnBrk="1" hangingPunct="1"/>
            <a:endParaRPr lang="en-US" altLang="he-IL"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p:spPr>
        <p:txBody>
          <a:bodyPr/>
          <a:lstStyle/>
          <a:p>
            <a:pPr eaLnBrk="1" hangingPunct="1"/>
            <a:endParaRPr lang="en-US" altLang="he-IL"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p:spPr>
        <p:txBody>
          <a:bodyPr/>
          <a:lstStyle/>
          <a:p>
            <a:pPr eaLnBrk="1" hangingPunct="1"/>
            <a:endParaRPr lang="en-US" altLang="he-IL"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p:spPr>
        <p:txBody>
          <a:bodyPr/>
          <a:lstStyle/>
          <a:p>
            <a:pPr eaLnBrk="1" hangingPunct="1"/>
            <a:endParaRPr lang="en-US" altLang="he-IL"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p:spPr>
        <p:txBody>
          <a:bodyPr/>
          <a:lstStyle/>
          <a:p>
            <a:pPr eaLnBrk="1" hangingPunct="1"/>
            <a:endParaRPr lang="en-US" altLang="he-IL"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p:spPr>
        <p:txBody>
          <a:bodyPr/>
          <a:lstStyle/>
          <a:p>
            <a:pPr eaLnBrk="1" hangingPunct="1"/>
            <a:endParaRPr lang="en-US" altLang="he-IL"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D77DC2A-9D1D-4F3F-87C6-513AC5A3FDAC}" type="datetime8">
              <a:rPr lang="he-IL" smtClean="0"/>
              <a:pPr/>
              <a:t>24 אפריל 18</a:t>
            </a:fld>
            <a:endParaRPr lang="he-IL"/>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he-IL" smtClean="0"/>
              <a:t>גרן - פיתוח אישי וארגוני בע"מ</a:t>
            </a:r>
            <a:endParaRPr lang="he-IL"/>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9F54A42-0AC4-4D99-912F-D2FFED0F9C4B}"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C5C9DAC-56CA-4E1C-B8E1-0B26B8F8CFE7}" type="datetime8">
              <a:rPr lang="he-IL" smtClean="0"/>
              <a:pPr/>
              <a:t>24 אפריל 18</a:t>
            </a:fld>
            <a:endParaRPr lang="he-IL"/>
          </a:p>
        </p:txBody>
      </p:sp>
      <p:sp>
        <p:nvSpPr>
          <p:cNvPr id="5" name="Footer Placeholder 4"/>
          <p:cNvSpPr>
            <a:spLocks noGrp="1"/>
          </p:cNvSpPr>
          <p:nvPr>
            <p:ph type="ftr" sz="quarter" idx="11"/>
          </p:nvPr>
        </p:nvSpPr>
        <p:spPr/>
        <p:txBody>
          <a:bodyPr/>
          <a:lstStyle>
            <a:extLst/>
          </a:lstStyle>
          <a:p>
            <a:r>
              <a:rPr lang="he-IL" smtClean="0"/>
              <a:t>גרן - פיתוח אישי וארגוני בע"מ</a:t>
            </a:r>
            <a:endParaRPr lang="he-IL"/>
          </a:p>
        </p:txBody>
      </p:sp>
      <p:sp>
        <p:nvSpPr>
          <p:cNvPr id="6" name="Slide Number Placeholder 5"/>
          <p:cNvSpPr>
            <a:spLocks noGrp="1"/>
          </p:cNvSpPr>
          <p:nvPr>
            <p:ph type="sldNum" sz="quarter" idx="12"/>
          </p:nvPr>
        </p:nvSpPr>
        <p:spPr/>
        <p:txBody>
          <a:bodyPr/>
          <a:lstStyle>
            <a:extLst/>
          </a:lstStyle>
          <a:p>
            <a:fld id="{69F54A42-0AC4-4D99-912F-D2FFED0F9C4B}"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2F5A8A7-DAFB-4031-904F-E829A8859E06}" type="datetime8">
              <a:rPr lang="he-IL" smtClean="0"/>
              <a:pPr/>
              <a:t>24 אפריל 18</a:t>
            </a:fld>
            <a:endParaRPr lang="he-IL"/>
          </a:p>
        </p:txBody>
      </p:sp>
      <p:sp>
        <p:nvSpPr>
          <p:cNvPr id="5" name="Footer Placeholder 4"/>
          <p:cNvSpPr>
            <a:spLocks noGrp="1"/>
          </p:cNvSpPr>
          <p:nvPr>
            <p:ph type="ftr" sz="quarter" idx="11"/>
          </p:nvPr>
        </p:nvSpPr>
        <p:spPr/>
        <p:txBody>
          <a:bodyPr/>
          <a:lstStyle>
            <a:extLst/>
          </a:lstStyle>
          <a:p>
            <a:r>
              <a:rPr lang="he-IL" smtClean="0"/>
              <a:t>גרן - פיתוח אישי וארגוני בע"מ</a:t>
            </a:r>
            <a:endParaRPr lang="he-IL"/>
          </a:p>
        </p:txBody>
      </p:sp>
      <p:sp>
        <p:nvSpPr>
          <p:cNvPr id="6" name="Slide Number Placeholder 5"/>
          <p:cNvSpPr>
            <a:spLocks noGrp="1"/>
          </p:cNvSpPr>
          <p:nvPr>
            <p:ph type="sldNum" sz="quarter" idx="12"/>
          </p:nvPr>
        </p:nvSpPr>
        <p:spPr/>
        <p:txBody>
          <a:bodyPr/>
          <a:lstStyle>
            <a:extLst/>
          </a:lstStyle>
          <a:p>
            <a:fld id="{69F54A42-0AC4-4D99-912F-D2FFED0F9C4B}"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D2F6DCF-7410-4096-A36F-8BD4E44E2E57}" type="datetime8">
              <a:rPr lang="he-IL" smtClean="0"/>
              <a:pPr/>
              <a:t>24 אפריל 18</a:t>
            </a:fld>
            <a:endParaRPr lang="he-IL"/>
          </a:p>
        </p:txBody>
      </p:sp>
      <p:sp>
        <p:nvSpPr>
          <p:cNvPr id="5" name="Footer Placeholder 4"/>
          <p:cNvSpPr>
            <a:spLocks noGrp="1"/>
          </p:cNvSpPr>
          <p:nvPr>
            <p:ph type="ftr" sz="quarter" idx="11"/>
          </p:nvPr>
        </p:nvSpPr>
        <p:spPr/>
        <p:txBody>
          <a:bodyPr/>
          <a:lstStyle>
            <a:extLst/>
          </a:lstStyle>
          <a:p>
            <a:r>
              <a:rPr lang="he-IL" smtClean="0"/>
              <a:t>גרן - פיתוח אישי וארגוני בע"מ</a:t>
            </a:r>
            <a:endParaRPr lang="he-IL"/>
          </a:p>
        </p:txBody>
      </p:sp>
      <p:sp>
        <p:nvSpPr>
          <p:cNvPr id="6" name="Slide Number Placeholder 5"/>
          <p:cNvSpPr>
            <a:spLocks noGrp="1"/>
          </p:cNvSpPr>
          <p:nvPr>
            <p:ph type="sldNum" sz="quarter" idx="12"/>
          </p:nvPr>
        </p:nvSpPr>
        <p:spPr/>
        <p:txBody>
          <a:bodyPr/>
          <a:lstStyle>
            <a:extLst/>
          </a:lstStyle>
          <a:p>
            <a:fld id="{69F54A42-0AC4-4D99-912F-D2FFED0F9C4B}" type="slidenum">
              <a:rPr lang="he-IL" smtClean="0"/>
              <a:pPr/>
              <a:t>‹#›</a:t>
            </a:fld>
            <a:endParaRPr lang="he-IL"/>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C87CCD3-1A27-462F-90ED-9EA525A3CA0F}" type="datetime8">
              <a:rPr lang="he-IL" smtClean="0"/>
              <a:pPr/>
              <a:t>24 אפריל 18</a:t>
            </a:fld>
            <a:endParaRPr lang="he-IL"/>
          </a:p>
        </p:txBody>
      </p:sp>
      <p:sp>
        <p:nvSpPr>
          <p:cNvPr id="5" name="Footer Placeholder 4"/>
          <p:cNvSpPr>
            <a:spLocks noGrp="1"/>
          </p:cNvSpPr>
          <p:nvPr>
            <p:ph type="ftr" sz="quarter" idx="11"/>
          </p:nvPr>
        </p:nvSpPr>
        <p:spPr/>
        <p:txBody>
          <a:bodyPr/>
          <a:lstStyle>
            <a:extLst/>
          </a:lstStyle>
          <a:p>
            <a:r>
              <a:rPr lang="he-IL" smtClean="0"/>
              <a:t>גרן - פיתוח אישי וארגוני בע"מ</a:t>
            </a:r>
            <a:endParaRPr lang="he-IL"/>
          </a:p>
        </p:txBody>
      </p:sp>
      <p:sp>
        <p:nvSpPr>
          <p:cNvPr id="6" name="Slide Number Placeholder 5"/>
          <p:cNvSpPr>
            <a:spLocks noGrp="1"/>
          </p:cNvSpPr>
          <p:nvPr>
            <p:ph type="sldNum" sz="quarter" idx="12"/>
          </p:nvPr>
        </p:nvSpPr>
        <p:spPr/>
        <p:txBody>
          <a:bodyPr/>
          <a:lstStyle>
            <a:extLst/>
          </a:lstStyle>
          <a:p>
            <a:fld id="{69F54A42-0AC4-4D99-912F-D2FFED0F9C4B}" type="slidenum">
              <a:rPr lang="he-IL" smtClean="0"/>
              <a:pPr/>
              <a:t>‹#›</a:t>
            </a:fld>
            <a:endParaRPr lang="he-IL"/>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BDDD133-181D-4B28-8F76-482C99F29DCE}" type="datetime8">
              <a:rPr lang="he-IL" smtClean="0"/>
              <a:pPr/>
              <a:t>24 אפריל 18</a:t>
            </a:fld>
            <a:endParaRPr lang="he-IL"/>
          </a:p>
        </p:txBody>
      </p:sp>
      <p:sp>
        <p:nvSpPr>
          <p:cNvPr id="6" name="Footer Placeholder 5"/>
          <p:cNvSpPr>
            <a:spLocks noGrp="1"/>
          </p:cNvSpPr>
          <p:nvPr>
            <p:ph type="ftr" sz="quarter" idx="11"/>
          </p:nvPr>
        </p:nvSpPr>
        <p:spPr/>
        <p:txBody>
          <a:bodyPr/>
          <a:lstStyle>
            <a:extLst/>
          </a:lstStyle>
          <a:p>
            <a:r>
              <a:rPr lang="he-IL" smtClean="0"/>
              <a:t>גרן - פיתוח אישי וארגוני בע"מ</a:t>
            </a:r>
            <a:endParaRPr lang="he-IL"/>
          </a:p>
        </p:txBody>
      </p:sp>
      <p:sp>
        <p:nvSpPr>
          <p:cNvPr id="7" name="Slide Number Placeholder 6"/>
          <p:cNvSpPr>
            <a:spLocks noGrp="1"/>
          </p:cNvSpPr>
          <p:nvPr>
            <p:ph type="sldNum" sz="quarter" idx="12"/>
          </p:nvPr>
        </p:nvSpPr>
        <p:spPr/>
        <p:txBody>
          <a:bodyPr/>
          <a:lstStyle>
            <a:extLst/>
          </a:lstStyle>
          <a:p>
            <a:fld id="{69F54A42-0AC4-4D99-912F-D2FFED0F9C4B}" type="slidenum">
              <a:rPr lang="he-IL" smtClean="0"/>
              <a:pPr/>
              <a:t>‹#›</a:t>
            </a:fld>
            <a:endParaRPr lang="he-IL"/>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F04E4E5-C5D4-43BD-9CF5-454001A765F2}" type="datetime8">
              <a:rPr lang="he-IL" smtClean="0"/>
              <a:pPr/>
              <a:t>24 אפריל 18</a:t>
            </a:fld>
            <a:endParaRPr lang="he-IL"/>
          </a:p>
        </p:txBody>
      </p:sp>
      <p:sp>
        <p:nvSpPr>
          <p:cNvPr id="8" name="Footer Placeholder 7"/>
          <p:cNvSpPr>
            <a:spLocks noGrp="1"/>
          </p:cNvSpPr>
          <p:nvPr>
            <p:ph type="ftr" sz="quarter" idx="11"/>
          </p:nvPr>
        </p:nvSpPr>
        <p:spPr/>
        <p:txBody>
          <a:bodyPr/>
          <a:lstStyle>
            <a:extLst/>
          </a:lstStyle>
          <a:p>
            <a:r>
              <a:rPr lang="he-IL" smtClean="0"/>
              <a:t>גרן - פיתוח אישי וארגוני בע"מ</a:t>
            </a:r>
            <a:endParaRPr lang="he-IL"/>
          </a:p>
        </p:txBody>
      </p:sp>
      <p:sp>
        <p:nvSpPr>
          <p:cNvPr id="9" name="Slide Number Placeholder 8"/>
          <p:cNvSpPr>
            <a:spLocks noGrp="1"/>
          </p:cNvSpPr>
          <p:nvPr>
            <p:ph type="sldNum" sz="quarter" idx="12"/>
          </p:nvPr>
        </p:nvSpPr>
        <p:spPr/>
        <p:txBody>
          <a:bodyPr/>
          <a:lstStyle>
            <a:extLst/>
          </a:lstStyle>
          <a:p>
            <a:fld id="{69F54A42-0AC4-4D99-912F-D2FFED0F9C4B}" type="slidenum">
              <a:rPr lang="he-IL" smtClean="0"/>
              <a:pPr/>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FC75730-6E2C-45FF-BCB4-D2EBBE368FF2}" type="datetime8">
              <a:rPr lang="he-IL" smtClean="0"/>
              <a:pPr/>
              <a:t>24 אפריל 18</a:t>
            </a:fld>
            <a:endParaRPr lang="he-IL"/>
          </a:p>
        </p:txBody>
      </p:sp>
      <p:sp>
        <p:nvSpPr>
          <p:cNvPr id="4" name="Footer Placeholder 3"/>
          <p:cNvSpPr>
            <a:spLocks noGrp="1"/>
          </p:cNvSpPr>
          <p:nvPr>
            <p:ph type="ftr" sz="quarter" idx="11"/>
          </p:nvPr>
        </p:nvSpPr>
        <p:spPr/>
        <p:txBody>
          <a:bodyPr/>
          <a:lstStyle>
            <a:extLst/>
          </a:lstStyle>
          <a:p>
            <a:r>
              <a:rPr lang="he-IL" smtClean="0"/>
              <a:t>גרן - פיתוח אישי וארגוני בע"מ</a:t>
            </a:r>
            <a:endParaRPr lang="he-IL"/>
          </a:p>
        </p:txBody>
      </p:sp>
      <p:sp>
        <p:nvSpPr>
          <p:cNvPr id="5" name="Slide Number Placeholder 4"/>
          <p:cNvSpPr>
            <a:spLocks noGrp="1"/>
          </p:cNvSpPr>
          <p:nvPr>
            <p:ph type="sldNum" sz="quarter" idx="12"/>
          </p:nvPr>
        </p:nvSpPr>
        <p:spPr/>
        <p:txBody>
          <a:bodyPr/>
          <a:lstStyle>
            <a:extLst/>
          </a:lstStyle>
          <a:p>
            <a:fld id="{69F54A42-0AC4-4D99-912F-D2FFED0F9C4B}" type="slidenum">
              <a:rPr lang="he-IL" smtClean="0"/>
              <a:pPr/>
              <a:t>‹#›</a:t>
            </a:fld>
            <a:endParaRPr lang="he-IL"/>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586AD27-17BC-40E9-8076-87CA4AD9B5E6}" type="datetime8">
              <a:rPr lang="he-IL" smtClean="0"/>
              <a:pPr/>
              <a:t>24 אפריל 18</a:t>
            </a:fld>
            <a:endParaRPr lang="he-IL"/>
          </a:p>
        </p:txBody>
      </p:sp>
      <p:sp>
        <p:nvSpPr>
          <p:cNvPr id="3" name="Footer Placeholder 2"/>
          <p:cNvSpPr>
            <a:spLocks noGrp="1"/>
          </p:cNvSpPr>
          <p:nvPr>
            <p:ph type="ftr" sz="quarter" idx="11"/>
          </p:nvPr>
        </p:nvSpPr>
        <p:spPr/>
        <p:txBody>
          <a:bodyPr/>
          <a:lstStyle>
            <a:extLst/>
          </a:lstStyle>
          <a:p>
            <a:r>
              <a:rPr lang="he-IL" smtClean="0"/>
              <a:t>גרן - פיתוח אישי וארגוני בע"מ</a:t>
            </a:r>
            <a:endParaRPr lang="he-IL"/>
          </a:p>
        </p:txBody>
      </p:sp>
      <p:sp>
        <p:nvSpPr>
          <p:cNvPr id="4" name="Slide Number Placeholder 3"/>
          <p:cNvSpPr>
            <a:spLocks noGrp="1"/>
          </p:cNvSpPr>
          <p:nvPr>
            <p:ph type="sldNum" sz="quarter" idx="12"/>
          </p:nvPr>
        </p:nvSpPr>
        <p:spPr/>
        <p:txBody>
          <a:bodyPr/>
          <a:lstStyle>
            <a:extLst/>
          </a:lstStyle>
          <a:p>
            <a:fld id="{69F54A42-0AC4-4D99-912F-D2FFED0F9C4B}"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0100890-6CDA-4377-BDAA-2A4582E43175}" type="datetime8">
              <a:rPr lang="he-IL" smtClean="0"/>
              <a:pPr/>
              <a:t>24 אפריל 18</a:t>
            </a:fld>
            <a:endParaRPr lang="he-IL"/>
          </a:p>
        </p:txBody>
      </p:sp>
      <p:sp>
        <p:nvSpPr>
          <p:cNvPr id="6" name="Footer Placeholder 5"/>
          <p:cNvSpPr>
            <a:spLocks noGrp="1"/>
          </p:cNvSpPr>
          <p:nvPr>
            <p:ph type="ftr" sz="quarter" idx="11"/>
          </p:nvPr>
        </p:nvSpPr>
        <p:spPr/>
        <p:txBody>
          <a:bodyPr/>
          <a:lstStyle>
            <a:extLst/>
          </a:lstStyle>
          <a:p>
            <a:r>
              <a:rPr lang="he-IL" smtClean="0"/>
              <a:t>גרן - פיתוח אישי וארגוני בע"מ</a:t>
            </a:r>
            <a:endParaRPr lang="he-IL"/>
          </a:p>
        </p:txBody>
      </p:sp>
      <p:sp>
        <p:nvSpPr>
          <p:cNvPr id="7" name="Slide Number Placeholder 6"/>
          <p:cNvSpPr>
            <a:spLocks noGrp="1"/>
          </p:cNvSpPr>
          <p:nvPr>
            <p:ph type="sldNum" sz="quarter" idx="12"/>
          </p:nvPr>
        </p:nvSpPr>
        <p:spPr/>
        <p:txBody>
          <a:bodyPr/>
          <a:lstStyle>
            <a:extLst/>
          </a:lstStyle>
          <a:p>
            <a:fld id="{69F54A42-0AC4-4D99-912F-D2FFED0F9C4B}" type="slidenum">
              <a:rPr lang="he-IL" smtClean="0"/>
              <a:pPr/>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A9E67B7-E60A-420A-997B-FB194E17E5E3}" type="datetime8">
              <a:rPr lang="he-IL" smtClean="0"/>
              <a:pPr/>
              <a:t>24 אפריל 18</a:t>
            </a:fld>
            <a:endParaRPr lang="he-IL"/>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he-IL" smtClean="0"/>
              <a:t>גרן - פיתוח אישי וארגוני בע"מ</a:t>
            </a:r>
            <a:endParaRPr lang="he-IL"/>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9F54A42-0AC4-4D99-912F-D2FFED0F9C4B}" type="slidenum">
              <a:rPr lang="he-IL" smtClean="0"/>
              <a:pPr/>
              <a:t>‹#›</a:t>
            </a:fld>
            <a:endParaRPr lang="he-IL"/>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250FD01-2210-48AC-BB98-7D4C54E51D23}" type="datetime8">
              <a:rPr lang="he-IL" smtClean="0"/>
              <a:pPr/>
              <a:t>24 אפריל 18</a:t>
            </a:fld>
            <a:endParaRPr lang="he-IL"/>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he-IL" smtClean="0"/>
              <a:t>גרן - פיתוח אישי וארגוני בע"מ</a:t>
            </a:r>
            <a:endParaRPr lang="he-IL"/>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9F54A42-0AC4-4D99-912F-D2FFED0F9C4B}"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he-IL" dirty="0" smtClean="0"/>
              <a:t>הקמה וניהול שותפויות</a:t>
            </a:r>
            <a:endParaRPr lang="he-IL" dirty="0"/>
          </a:p>
        </p:txBody>
      </p:sp>
      <p:sp>
        <p:nvSpPr>
          <p:cNvPr id="3" name="Subtitle 2"/>
          <p:cNvSpPr>
            <a:spLocks noGrp="1"/>
          </p:cNvSpPr>
          <p:nvPr>
            <p:ph type="subTitle" idx="1"/>
          </p:nvPr>
        </p:nvSpPr>
        <p:spPr/>
        <p:txBody>
          <a:bodyPr/>
          <a:lstStyle/>
          <a:p>
            <a:r>
              <a:rPr lang="he-IL" dirty="0" smtClean="0"/>
              <a:t>מנהלי גרעינים – מפגש מספר 6</a:t>
            </a:r>
            <a:endParaRPr lang="he-IL" dirty="0"/>
          </a:p>
        </p:txBody>
      </p:sp>
      <p:sp>
        <p:nvSpPr>
          <p:cNvPr id="6" name="Footer Placeholder 2"/>
          <p:cNvSpPr>
            <a:spLocks noGrp="1"/>
          </p:cNvSpPr>
          <p:nvPr>
            <p:ph type="ftr" sz="quarter" idx="11"/>
          </p:nvPr>
        </p:nvSpPr>
        <p:spPr>
          <a:xfrm>
            <a:off x="6757823" y="6407944"/>
            <a:ext cx="2350681" cy="365125"/>
          </a:xfrm>
        </p:spPr>
        <p:txBody>
          <a:bodyPr/>
          <a:lstStyle/>
          <a:p>
            <a:r>
              <a:rPr lang="he-IL" b="1" dirty="0" smtClean="0"/>
              <a:t>גרן - פיתוח אישי וארגוני בע"מ</a:t>
            </a:r>
            <a:endParaRPr lang="he-IL" b="1" dirty="0"/>
          </a:p>
        </p:txBody>
      </p:sp>
      <p:sp>
        <p:nvSpPr>
          <p:cNvPr id="5" name="TextBox 4"/>
          <p:cNvSpPr txBox="1"/>
          <p:nvPr/>
        </p:nvSpPr>
        <p:spPr>
          <a:xfrm>
            <a:off x="8532440" y="-27384"/>
            <a:ext cx="590225" cy="338554"/>
          </a:xfrm>
          <a:prstGeom prst="rect">
            <a:avLst/>
          </a:prstGeom>
          <a:noFill/>
        </p:spPr>
        <p:txBody>
          <a:bodyPr wrap="none" rtlCol="1">
            <a:spAutoFit/>
          </a:bodyPr>
          <a:lstStyle/>
          <a:p>
            <a:r>
              <a:rPr lang="he-IL" sz="1600" dirty="0" smtClean="0"/>
              <a:t>בס"ד</a:t>
            </a:r>
            <a:endParaRPr lang="he-IL" dirty="0"/>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0" y="25255"/>
            <a:ext cx="1983507" cy="1159298"/>
          </a:xfrm>
          <a:prstGeom prst="rect">
            <a:avLst/>
          </a:prstGeom>
        </p:spPr>
      </p:pic>
    </p:spTree>
    <p:extLst>
      <p:ext uri="{BB962C8B-B14F-4D97-AF65-F5344CB8AC3E}">
        <p14:creationId xmlns:p14="http://schemas.microsoft.com/office/powerpoint/2010/main" xmlns="" val="34657524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idx="4294967295"/>
          </p:nvPr>
        </p:nvSpPr>
        <p:spPr>
          <a:xfrm>
            <a:off x="914400" y="269875"/>
            <a:ext cx="8229600" cy="1143000"/>
          </a:xfrm>
        </p:spPr>
        <p:txBody>
          <a:bodyPr>
            <a:normAutofit fontScale="90000"/>
          </a:bodyPr>
          <a:lstStyle/>
          <a:p>
            <a:pPr algn="r" eaLnBrk="1" fontAlgn="auto" hangingPunct="1">
              <a:spcAft>
                <a:spcPts val="0"/>
              </a:spcAft>
              <a:defRPr/>
            </a:pPr>
            <a:r>
              <a:rPr lang="he-IL" dirty="0">
                <a:solidFill>
                  <a:schemeClr val="tx1"/>
                </a:solidFill>
              </a:rPr>
              <a:t>מפתחות הצלחה להקמה- הגדרת מדדים משותפים</a:t>
            </a:r>
            <a:endParaRPr lang="en-US" dirty="0">
              <a:solidFill>
                <a:schemeClr val="tx1"/>
              </a:solidFill>
            </a:endParaRPr>
          </a:p>
        </p:txBody>
      </p:sp>
      <p:sp>
        <p:nvSpPr>
          <p:cNvPr id="20483" name="Rectangle 3"/>
          <p:cNvSpPr>
            <a:spLocks noGrp="1" noChangeArrowheads="1"/>
          </p:cNvSpPr>
          <p:nvPr>
            <p:ph type="body" idx="4294967295"/>
          </p:nvPr>
        </p:nvSpPr>
        <p:spPr>
          <a:xfrm>
            <a:off x="0" y="1423988"/>
            <a:ext cx="8686800" cy="4525962"/>
          </a:xfrm>
        </p:spPr>
        <p:txBody>
          <a:bodyPr/>
          <a:lstStyle/>
          <a:p>
            <a:pPr marL="365125" eaLnBrk="1" hangingPunct="1"/>
            <a:endParaRPr lang="he-IL" altLang="he-IL" sz="2800" smtClean="0"/>
          </a:p>
          <a:p>
            <a:pPr marL="365125" eaLnBrk="1" hangingPunct="1"/>
            <a:r>
              <a:rPr lang="he-IL" altLang="he-IL" sz="2800" smtClean="0"/>
              <a:t>פעמים רבות היעדים והמדדים בין חברי השותפות אינם תואמים ולעיתים אף סותרים דבר שמוביל לחיכוכים ולחוסר הצלחה בעמידה במשימה.</a:t>
            </a:r>
          </a:p>
          <a:p>
            <a:pPr marL="365125" eaLnBrk="1" hangingPunct="1"/>
            <a:r>
              <a:rPr lang="he-IL" altLang="he-IL" sz="2800" smtClean="0"/>
              <a:t>על חברי השותפות להגדיר מדדים ויעדים שישקפו את פעילות וצרכי כלל הגורמים בשותפות בהשגת מטרת השותפות.</a:t>
            </a:r>
          </a:p>
          <a:p>
            <a:pPr marL="365125" eaLnBrk="1" hangingPunct="1">
              <a:buFontTx/>
              <a:buNone/>
            </a:pPr>
            <a:endParaRPr lang="he-IL" altLang="he-IL" sz="2800" smtClean="0"/>
          </a:p>
          <a:p>
            <a:pPr marL="365125" eaLnBrk="1" hangingPunct="1"/>
            <a:endParaRPr lang="en-US" altLang="he-IL" sz="2800" smtClean="0"/>
          </a:p>
        </p:txBody>
      </p:sp>
      <p:sp>
        <p:nvSpPr>
          <p:cNvPr id="5" name="Footer Placeholder 2"/>
          <p:cNvSpPr txBox="1">
            <a:spLocks/>
          </p:cNvSpPr>
          <p:nvPr/>
        </p:nvSpPr>
        <p:spPr>
          <a:xfrm>
            <a:off x="6793319" y="6484420"/>
            <a:ext cx="2350681" cy="365125"/>
          </a:xfrm>
          <a:prstGeom prst="rect">
            <a:avLst/>
          </a:prstGeom>
        </p:spPr>
        <p:txBody>
          <a:bodyPr vert="horz" anchor="b"/>
          <a:lstStyle>
            <a:defPPr>
              <a:defRPr lang="he-IL"/>
            </a:defPPr>
            <a:lvl1pPr marL="0" algn="r" defTabSz="914400" rtl="1" eaLnBrk="1" latinLnBrk="0" hangingPunct="1">
              <a:defRPr kumimoji="0" sz="10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b="1" dirty="0" smtClean="0"/>
              <a:t>גרן - פיתוח אישי וארגוני בע"מ</a:t>
            </a:r>
            <a:endParaRPr lang="he-IL" b="1" dirty="0"/>
          </a:p>
        </p:txBody>
      </p:sp>
      <p:sp>
        <p:nvSpPr>
          <p:cNvPr id="6" name="TextBox 5"/>
          <p:cNvSpPr txBox="1"/>
          <p:nvPr/>
        </p:nvSpPr>
        <p:spPr>
          <a:xfrm>
            <a:off x="8532440" y="-27384"/>
            <a:ext cx="590225" cy="338554"/>
          </a:xfrm>
          <a:prstGeom prst="rect">
            <a:avLst/>
          </a:prstGeom>
          <a:noFill/>
        </p:spPr>
        <p:txBody>
          <a:bodyPr wrap="none" rtlCol="1">
            <a:spAutoFit/>
          </a:bodyPr>
          <a:lstStyle/>
          <a:p>
            <a:r>
              <a:rPr lang="he-IL" sz="1600" dirty="0" smtClean="0"/>
              <a:t>בס"ד</a:t>
            </a:r>
            <a:endParaRPr lang="he-IL" dirty="0"/>
          </a:p>
        </p:txBody>
      </p:sp>
    </p:spTree>
    <p:extLst>
      <p:ext uri="{BB962C8B-B14F-4D97-AF65-F5344CB8AC3E}">
        <p14:creationId xmlns:p14="http://schemas.microsoft.com/office/powerpoint/2010/main" xmlns="" val="9537121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p:txBody>
          <a:bodyPr>
            <a:normAutofit fontScale="90000"/>
          </a:bodyPr>
          <a:lstStyle/>
          <a:p>
            <a:pPr algn="just" eaLnBrk="1" fontAlgn="auto" hangingPunct="1">
              <a:spcAft>
                <a:spcPts val="0"/>
              </a:spcAft>
              <a:defRPr/>
            </a:pPr>
            <a:r>
              <a:rPr lang="he-IL" dirty="0">
                <a:solidFill>
                  <a:schemeClr val="tx1"/>
                </a:solidFill>
              </a:rPr>
              <a:t>מפתחות הצלחה להקמה – קבלת החלטות וניהול קונפליקטים</a:t>
            </a:r>
            <a:endParaRPr lang="en-US" dirty="0">
              <a:solidFill>
                <a:schemeClr val="tx1"/>
              </a:solidFill>
            </a:endParaRPr>
          </a:p>
        </p:txBody>
      </p:sp>
      <p:sp>
        <p:nvSpPr>
          <p:cNvPr id="20483" name="Rectangle 3"/>
          <p:cNvSpPr>
            <a:spLocks noGrp="1" noChangeArrowheads="1"/>
          </p:cNvSpPr>
          <p:nvPr>
            <p:ph idx="1"/>
          </p:nvPr>
        </p:nvSpPr>
        <p:spPr/>
        <p:txBody>
          <a:bodyPr>
            <a:normAutofit fontScale="92500" lnSpcReduction="10000"/>
          </a:bodyPr>
          <a:lstStyle/>
          <a:p>
            <a:pPr eaLnBrk="1" hangingPunct="1">
              <a:defRPr/>
            </a:pPr>
            <a:endParaRPr lang="he-IL" altLang="he-IL" dirty="0" smtClean="0"/>
          </a:p>
          <a:p>
            <a:pPr marL="0" indent="0" eaLnBrk="1" hangingPunct="1">
              <a:buFont typeface="Arial" pitchFamily="34" charset="0"/>
              <a:buNone/>
              <a:defRPr/>
            </a:pPr>
            <a:r>
              <a:rPr lang="he-IL" altLang="he-IL" dirty="0" smtClean="0"/>
              <a:t>עוד בשלבים הראשונים של יצירת השותפות, חשוב לקבוע את תהליכי קבלת ההחלטות וניהול הקונפליקטים בשותפות:</a:t>
            </a:r>
          </a:p>
          <a:p>
            <a:pPr eaLnBrk="1" hangingPunct="1">
              <a:defRPr/>
            </a:pPr>
            <a:r>
              <a:rPr lang="he-IL" altLang="he-IL" dirty="0" smtClean="0"/>
              <a:t>קבלת החלטות – בחלק זה עוסקים בשאלות הקשורות לתהליך קבלת ההחלטות בקבוצה. מתי נדרשת קבלת החלטות קבוצתית ומתי נדרשת קבלת החלטות אישית, אילו שיקולים ינחו את תהליך קבלת ההחלטות, האם ומתי יש לאחד מהשותפים את זכות הוטו, תוך כמה זמן נדרשים לקבל החלטה וכיצד מעוניינים לתקשר את ההחלטות שהתקבלו.</a:t>
            </a:r>
          </a:p>
          <a:p>
            <a:pPr eaLnBrk="1" hangingPunct="1">
              <a:defRPr/>
            </a:pPr>
            <a:r>
              <a:rPr lang="he-IL" altLang="he-IL" dirty="0" smtClean="0"/>
              <a:t>ניהול קונפליקטים – הקונפליקטים הינם חלק בלתי נפרד מהשותפות, חשוב לזהות את מקורות הקונפליקט האפשריים ואת האופן בו הם רוצים לנהלם. </a:t>
            </a:r>
            <a:endParaRPr lang="en-US" altLang="he-IL" dirty="0" smtClean="0"/>
          </a:p>
        </p:txBody>
      </p:sp>
      <p:sp>
        <p:nvSpPr>
          <p:cNvPr id="5" name="Footer Placeholder 2"/>
          <p:cNvSpPr txBox="1">
            <a:spLocks/>
          </p:cNvSpPr>
          <p:nvPr/>
        </p:nvSpPr>
        <p:spPr>
          <a:xfrm>
            <a:off x="6793319" y="6484420"/>
            <a:ext cx="2350681" cy="365125"/>
          </a:xfrm>
          <a:prstGeom prst="rect">
            <a:avLst/>
          </a:prstGeom>
        </p:spPr>
        <p:txBody>
          <a:bodyPr vert="horz" anchor="b"/>
          <a:lstStyle>
            <a:defPPr>
              <a:defRPr lang="he-IL"/>
            </a:defPPr>
            <a:lvl1pPr marL="0" algn="r" defTabSz="914400" rtl="1" eaLnBrk="1" latinLnBrk="0" hangingPunct="1">
              <a:defRPr kumimoji="0" sz="10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b="1" dirty="0" smtClean="0"/>
              <a:t>גרן - פיתוח אישי וארגוני בע"מ</a:t>
            </a:r>
            <a:endParaRPr lang="he-IL" b="1" dirty="0"/>
          </a:p>
        </p:txBody>
      </p:sp>
      <p:sp>
        <p:nvSpPr>
          <p:cNvPr id="6" name="TextBox 5"/>
          <p:cNvSpPr txBox="1"/>
          <p:nvPr/>
        </p:nvSpPr>
        <p:spPr>
          <a:xfrm>
            <a:off x="8532440" y="-27384"/>
            <a:ext cx="590225" cy="338554"/>
          </a:xfrm>
          <a:prstGeom prst="rect">
            <a:avLst/>
          </a:prstGeom>
          <a:noFill/>
        </p:spPr>
        <p:txBody>
          <a:bodyPr wrap="none" rtlCol="1">
            <a:spAutoFit/>
          </a:bodyPr>
          <a:lstStyle/>
          <a:p>
            <a:r>
              <a:rPr lang="he-IL" sz="1600" dirty="0" smtClean="0"/>
              <a:t>בס"ד</a:t>
            </a:r>
            <a:endParaRPr lang="he-IL" dirty="0"/>
          </a:p>
        </p:txBody>
      </p:sp>
    </p:spTree>
    <p:extLst>
      <p:ext uri="{BB962C8B-B14F-4D97-AF65-F5344CB8AC3E}">
        <p14:creationId xmlns:p14="http://schemas.microsoft.com/office/powerpoint/2010/main" xmlns="" val="34522164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341313"/>
            <a:ext cx="8229600" cy="1143000"/>
          </a:xfrm>
        </p:spPr>
        <p:txBody>
          <a:bodyPr/>
          <a:lstStyle/>
          <a:p>
            <a:pPr algn="r" eaLnBrk="1" fontAlgn="auto" hangingPunct="1">
              <a:spcAft>
                <a:spcPts val="0"/>
              </a:spcAft>
              <a:defRPr/>
            </a:pPr>
            <a:r>
              <a:rPr lang="he-IL" dirty="0">
                <a:solidFill>
                  <a:schemeClr val="tx1"/>
                </a:solidFill>
              </a:rPr>
              <a:t>שותפות</a:t>
            </a:r>
            <a:endParaRPr lang="en-US" dirty="0">
              <a:solidFill>
                <a:schemeClr val="tx1"/>
              </a:solidFill>
            </a:endParaRPr>
          </a:p>
        </p:txBody>
      </p:sp>
      <p:sp>
        <p:nvSpPr>
          <p:cNvPr id="12291" name="Rectangle 3"/>
          <p:cNvSpPr>
            <a:spLocks noGrp="1" noChangeArrowheads="1"/>
          </p:cNvSpPr>
          <p:nvPr>
            <p:ph idx="1"/>
          </p:nvPr>
        </p:nvSpPr>
        <p:spPr>
          <a:xfrm>
            <a:off x="457200" y="1268413"/>
            <a:ext cx="8229600" cy="4525962"/>
          </a:xfrm>
        </p:spPr>
        <p:txBody>
          <a:bodyPr/>
          <a:lstStyle/>
          <a:p>
            <a:pPr marL="0" indent="0" algn="ctr" eaLnBrk="1" hangingPunct="1">
              <a:buFontTx/>
              <a:buNone/>
            </a:pPr>
            <a:endParaRPr lang="he-IL" altLang="he-IL" smtClean="0"/>
          </a:p>
          <a:p>
            <a:pPr marL="0" indent="0" algn="ctr" eaLnBrk="1" hangingPunct="1">
              <a:buFontTx/>
              <a:buNone/>
            </a:pPr>
            <a:r>
              <a:rPr lang="he-IL" altLang="he-IL" sz="2800" smtClean="0"/>
              <a:t>שני ארגונים או יותר, בעלי תחומי התמחות משלימים, המשלבים משאבים ועובדים ביחד להשגת רווח הדדי, שהיה קשה לכל צד להשיג בעצמו.</a:t>
            </a:r>
          </a:p>
          <a:p>
            <a:pPr marL="0" indent="0" eaLnBrk="1" hangingPunct="1">
              <a:buFontTx/>
              <a:buNone/>
            </a:pPr>
            <a:endParaRPr lang="en-US" altLang="he-IL" sz="2800" smtClean="0"/>
          </a:p>
        </p:txBody>
      </p:sp>
      <p:sp>
        <p:nvSpPr>
          <p:cNvPr id="5" name="Footer Placeholder 2"/>
          <p:cNvSpPr txBox="1">
            <a:spLocks/>
          </p:cNvSpPr>
          <p:nvPr/>
        </p:nvSpPr>
        <p:spPr>
          <a:xfrm>
            <a:off x="6793319" y="6484420"/>
            <a:ext cx="2350681" cy="365125"/>
          </a:xfrm>
          <a:prstGeom prst="rect">
            <a:avLst/>
          </a:prstGeom>
        </p:spPr>
        <p:txBody>
          <a:bodyPr vert="horz" anchor="b"/>
          <a:lstStyle>
            <a:defPPr>
              <a:defRPr lang="he-IL"/>
            </a:defPPr>
            <a:lvl1pPr marL="0" algn="r" defTabSz="914400" rtl="1" eaLnBrk="1" latinLnBrk="0" hangingPunct="1">
              <a:defRPr kumimoji="0" sz="10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b="1" dirty="0" smtClean="0"/>
              <a:t>גרן - פיתוח אישי וארגוני בע"מ</a:t>
            </a:r>
            <a:endParaRPr lang="he-IL" b="1" dirty="0"/>
          </a:p>
        </p:txBody>
      </p:sp>
      <p:sp>
        <p:nvSpPr>
          <p:cNvPr id="6" name="TextBox 5"/>
          <p:cNvSpPr txBox="1"/>
          <p:nvPr/>
        </p:nvSpPr>
        <p:spPr>
          <a:xfrm>
            <a:off x="8532440" y="-27384"/>
            <a:ext cx="590225" cy="338554"/>
          </a:xfrm>
          <a:prstGeom prst="rect">
            <a:avLst/>
          </a:prstGeom>
          <a:noFill/>
        </p:spPr>
        <p:txBody>
          <a:bodyPr wrap="none" rtlCol="1">
            <a:spAutoFit/>
          </a:bodyPr>
          <a:lstStyle/>
          <a:p>
            <a:r>
              <a:rPr lang="he-IL" sz="1600" dirty="0" smtClean="0"/>
              <a:t>בס"ד</a:t>
            </a:r>
            <a:endParaRPr lang="he-IL" dirty="0"/>
          </a:p>
        </p:txBody>
      </p:sp>
    </p:spTree>
    <p:extLst>
      <p:ext uri="{BB962C8B-B14F-4D97-AF65-F5344CB8AC3E}">
        <p14:creationId xmlns:p14="http://schemas.microsoft.com/office/powerpoint/2010/main" xmlns="" val="11299726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341313"/>
            <a:ext cx="8229600" cy="1143000"/>
          </a:xfrm>
        </p:spPr>
        <p:txBody>
          <a:bodyPr/>
          <a:lstStyle/>
          <a:p>
            <a:pPr algn="r" eaLnBrk="1" fontAlgn="auto" hangingPunct="1">
              <a:spcAft>
                <a:spcPts val="0"/>
              </a:spcAft>
              <a:defRPr/>
            </a:pPr>
            <a:r>
              <a:rPr lang="he-IL" dirty="0" smtClean="0">
                <a:solidFill>
                  <a:schemeClr val="tx1"/>
                </a:solidFill>
              </a:rPr>
              <a:t>מטרות וסדר יום</a:t>
            </a:r>
            <a:endParaRPr lang="en-US" dirty="0">
              <a:solidFill>
                <a:schemeClr val="tx1"/>
              </a:solidFill>
            </a:endParaRPr>
          </a:p>
        </p:txBody>
      </p:sp>
      <p:sp>
        <p:nvSpPr>
          <p:cNvPr id="12291" name="Rectangle 3"/>
          <p:cNvSpPr>
            <a:spLocks noGrp="1" noChangeArrowheads="1"/>
          </p:cNvSpPr>
          <p:nvPr>
            <p:ph idx="1"/>
          </p:nvPr>
        </p:nvSpPr>
        <p:spPr>
          <a:xfrm>
            <a:off x="457200" y="1268413"/>
            <a:ext cx="8229600" cy="4525962"/>
          </a:xfrm>
        </p:spPr>
        <p:txBody>
          <a:bodyPr/>
          <a:lstStyle/>
          <a:p>
            <a:pPr marL="0" indent="0" eaLnBrk="1" hangingPunct="1">
              <a:buFontTx/>
              <a:buNone/>
            </a:pPr>
            <a:r>
              <a:rPr lang="he-IL" altLang="he-IL" sz="2800" dirty="0" smtClean="0"/>
              <a:t>מטרות</a:t>
            </a:r>
          </a:p>
          <a:p>
            <a:pPr marL="514350" indent="-514350" eaLnBrk="1" hangingPunct="1">
              <a:buFont typeface="+mj-lt"/>
              <a:buAutoNum type="arabicPeriod"/>
            </a:pPr>
            <a:r>
              <a:rPr lang="he-IL" altLang="he-IL" sz="2800" dirty="0" smtClean="0"/>
              <a:t>מיפוי שותפים במרחב הפעולה</a:t>
            </a:r>
          </a:p>
          <a:p>
            <a:pPr marL="514350" indent="-514350" eaLnBrk="1" hangingPunct="1">
              <a:buFont typeface="+mj-lt"/>
              <a:buAutoNum type="arabicPeriod"/>
            </a:pPr>
            <a:r>
              <a:rPr lang="he-IL" altLang="he-IL" sz="2800" dirty="0" smtClean="0"/>
              <a:t>ניתוח השותפות לאור מודל הקמה וניהול שותפויות</a:t>
            </a:r>
          </a:p>
          <a:p>
            <a:pPr marL="514350" indent="-514350" eaLnBrk="1" hangingPunct="1">
              <a:buFont typeface="+mj-lt"/>
              <a:buAutoNum type="arabicPeriod"/>
            </a:pPr>
            <a:endParaRPr lang="he-IL" altLang="he-IL" sz="2800" dirty="0"/>
          </a:p>
          <a:p>
            <a:pPr marL="0" indent="0" eaLnBrk="1" hangingPunct="1">
              <a:buNone/>
            </a:pPr>
            <a:endParaRPr lang="en-US" altLang="he-IL" sz="2800" dirty="0" smtClean="0"/>
          </a:p>
        </p:txBody>
      </p:sp>
      <p:sp>
        <p:nvSpPr>
          <p:cNvPr id="5" name="Footer Placeholder 2"/>
          <p:cNvSpPr txBox="1">
            <a:spLocks/>
          </p:cNvSpPr>
          <p:nvPr/>
        </p:nvSpPr>
        <p:spPr>
          <a:xfrm>
            <a:off x="6793319" y="6484420"/>
            <a:ext cx="2350681" cy="365125"/>
          </a:xfrm>
          <a:prstGeom prst="rect">
            <a:avLst/>
          </a:prstGeom>
        </p:spPr>
        <p:txBody>
          <a:bodyPr vert="horz" anchor="b"/>
          <a:lstStyle>
            <a:defPPr>
              <a:defRPr lang="he-IL"/>
            </a:defPPr>
            <a:lvl1pPr marL="0" algn="r" defTabSz="914400" rtl="1" eaLnBrk="1" latinLnBrk="0" hangingPunct="1">
              <a:defRPr kumimoji="0" sz="10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b="1" dirty="0" smtClean="0"/>
              <a:t>גרן - פיתוח אישי וארגוני בע"מ</a:t>
            </a:r>
            <a:endParaRPr lang="he-IL" b="1" dirty="0"/>
          </a:p>
        </p:txBody>
      </p:sp>
      <p:sp>
        <p:nvSpPr>
          <p:cNvPr id="6" name="TextBox 5"/>
          <p:cNvSpPr txBox="1"/>
          <p:nvPr/>
        </p:nvSpPr>
        <p:spPr>
          <a:xfrm>
            <a:off x="8532440" y="-27384"/>
            <a:ext cx="590225" cy="338554"/>
          </a:xfrm>
          <a:prstGeom prst="rect">
            <a:avLst/>
          </a:prstGeom>
          <a:noFill/>
        </p:spPr>
        <p:txBody>
          <a:bodyPr wrap="none" rtlCol="1">
            <a:spAutoFit/>
          </a:bodyPr>
          <a:lstStyle/>
          <a:p>
            <a:r>
              <a:rPr lang="he-IL" sz="1600" dirty="0" smtClean="0"/>
              <a:t>בס"ד</a:t>
            </a:r>
            <a:endParaRPr lang="he-IL" dirty="0"/>
          </a:p>
        </p:txBody>
      </p:sp>
      <p:graphicFrame>
        <p:nvGraphicFramePr>
          <p:cNvPr id="2" name="Table 1"/>
          <p:cNvGraphicFramePr>
            <a:graphicFrameLocks noGrp="1"/>
          </p:cNvGraphicFramePr>
          <p:nvPr>
            <p:extLst>
              <p:ext uri="{D42A27DB-BD31-4B8C-83A1-F6EECF244321}">
                <p14:modId xmlns:p14="http://schemas.microsoft.com/office/powerpoint/2010/main" xmlns="" val="4032287469"/>
              </p:ext>
            </p:extLst>
          </p:nvPr>
        </p:nvGraphicFramePr>
        <p:xfrm>
          <a:off x="1979712" y="3068960"/>
          <a:ext cx="6096000" cy="2865120"/>
        </p:xfrm>
        <a:graphic>
          <a:graphicData uri="http://schemas.openxmlformats.org/drawingml/2006/table">
            <a:tbl>
              <a:tblPr rtl="1" firstRow="1" bandRow="1">
                <a:tableStyleId>{5C22544A-7EE6-4342-B048-85BDC9FD1C3A}</a:tableStyleId>
              </a:tblPr>
              <a:tblGrid>
                <a:gridCol w="2326170"/>
                <a:gridCol w="3769830"/>
              </a:tblGrid>
              <a:tr h="370840">
                <a:tc>
                  <a:txBody>
                    <a:bodyPr/>
                    <a:lstStyle/>
                    <a:p>
                      <a:pPr rtl="1"/>
                      <a:r>
                        <a:rPr lang="he-IL" dirty="0" smtClean="0"/>
                        <a:t>שעה</a:t>
                      </a:r>
                      <a:endParaRPr lang="he-IL" dirty="0"/>
                    </a:p>
                  </a:txBody>
                  <a:tcPr/>
                </a:tc>
                <a:tc>
                  <a:txBody>
                    <a:bodyPr/>
                    <a:lstStyle/>
                    <a:p>
                      <a:pPr rtl="1"/>
                      <a:r>
                        <a:rPr lang="he-IL" dirty="0" smtClean="0"/>
                        <a:t>נושא</a:t>
                      </a:r>
                      <a:endParaRPr lang="he-IL" dirty="0"/>
                    </a:p>
                  </a:txBody>
                  <a:tcPr/>
                </a:tc>
              </a:tr>
              <a:tr h="370840">
                <a:tc>
                  <a:txBody>
                    <a:bodyPr/>
                    <a:lstStyle/>
                    <a:p>
                      <a:pPr rtl="1"/>
                      <a:r>
                        <a:rPr lang="he-IL" dirty="0" smtClean="0"/>
                        <a:t>13:30 – 13:45</a:t>
                      </a:r>
                      <a:endParaRPr lang="he-IL" dirty="0"/>
                    </a:p>
                  </a:txBody>
                  <a:tcPr/>
                </a:tc>
                <a:tc>
                  <a:txBody>
                    <a:bodyPr/>
                    <a:lstStyle/>
                    <a:p>
                      <a:pPr rtl="1"/>
                      <a:r>
                        <a:rPr lang="he-IL" dirty="0" smtClean="0"/>
                        <a:t>פתיחה</a:t>
                      </a:r>
                      <a:r>
                        <a:rPr lang="he-IL" baseline="0" dirty="0" smtClean="0"/>
                        <a:t> ומחשבות מהמפגש הקודם</a:t>
                      </a:r>
                      <a:endParaRPr lang="he-IL" dirty="0"/>
                    </a:p>
                  </a:txBody>
                  <a:tcPr/>
                </a:tc>
              </a:tr>
              <a:tr h="370840">
                <a:tc>
                  <a:txBody>
                    <a:bodyPr/>
                    <a:lstStyle/>
                    <a:p>
                      <a:pPr rtl="1"/>
                      <a:r>
                        <a:rPr lang="he-IL" dirty="0" smtClean="0"/>
                        <a:t>13:45 – 14:15</a:t>
                      </a:r>
                      <a:endParaRPr lang="he-IL" dirty="0"/>
                    </a:p>
                  </a:txBody>
                  <a:tcPr/>
                </a:tc>
                <a:tc>
                  <a:txBody>
                    <a:bodyPr/>
                    <a:lstStyle/>
                    <a:p>
                      <a:pPr rtl="1"/>
                      <a:r>
                        <a:rPr lang="he-IL" dirty="0" smtClean="0"/>
                        <a:t>מיפוי שותפויות במרחב</a:t>
                      </a:r>
                      <a:r>
                        <a:rPr lang="he-IL" baseline="0" dirty="0" smtClean="0"/>
                        <a:t> הפעולה</a:t>
                      </a:r>
                      <a:endParaRPr lang="he-IL" dirty="0"/>
                    </a:p>
                  </a:txBody>
                  <a:tcPr/>
                </a:tc>
              </a:tr>
              <a:tr h="370840">
                <a:tc>
                  <a:txBody>
                    <a:bodyPr/>
                    <a:lstStyle/>
                    <a:p>
                      <a:pPr rtl="1"/>
                      <a:r>
                        <a:rPr lang="he-IL" dirty="0" smtClean="0"/>
                        <a:t>14:15 – 14:45</a:t>
                      </a:r>
                      <a:endParaRPr lang="he-IL" dirty="0"/>
                    </a:p>
                  </a:txBody>
                  <a:tcPr/>
                </a:tc>
                <a:tc>
                  <a:txBody>
                    <a:bodyPr/>
                    <a:lstStyle/>
                    <a:p>
                      <a:pPr rtl="1"/>
                      <a:r>
                        <a:rPr lang="he-IL" dirty="0" smtClean="0"/>
                        <a:t>מודל הקמה וניהול שותפויות</a:t>
                      </a:r>
                      <a:endParaRPr lang="he-IL" dirty="0"/>
                    </a:p>
                  </a:txBody>
                  <a:tcPr/>
                </a:tc>
              </a:tr>
              <a:tr h="370840">
                <a:tc>
                  <a:txBody>
                    <a:bodyPr/>
                    <a:lstStyle/>
                    <a:p>
                      <a:pPr rtl="1"/>
                      <a:r>
                        <a:rPr lang="he-IL" dirty="0" smtClean="0"/>
                        <a:t>14:45 – 15:00</a:t>
                      </a:r>
                      <a:endParaRPr lang="he-IL" dirty="0"/>
                    </a:p>
                  </a:txBody>
                  <a:tcPr/>
                </a:tc>
                <a:tc>
                  <a:txBody>
                    <a:bodyPr/>
                    <a:lstStyle/>
                    <a:p>
                      <a:pPr rtl="1"/>
                      <a:r>
                        <a:rPr lang="he-IL" dirty="0" smtClean="0"/>
                        <a:t>הפסקה</a:t>
                      </a:r>
                      <a:endParaRPr lang="he-IL" dirty="0"/>
                    </a:p>
                  </a:txBody>
                  <a:tcPr/>
                </a:tc>
              </a:tr>
              <a:tr h="370840">
                <a:tc>
                  <a:txBody>
                    <a:bodyPr/>
                    <a:lstStyle/>
                    <a:p>
                      <a:pPr rtl="1"/>
                      <a:r>
                        <a:rPr lang="he-IL" dirty="0" smtClean="0"/>
                        <a:t>15:00 – 15:30</a:t>
                      </a:r>
                      <a:endParaRPr lang="he-IL" dirty="0"/>
                    </a:p>
                  </a:txBody>
                  <a:tcPr/>
                </a:tc>
                <a:tc>
                  <a:txBody>
                    <a:bodyPr/>
                    <a:lstStyle/>
                    <a:p>
                      <a:pPr rtl="1"/>
                      <a:r>
                        <a:rPr lang="he-IL" dirty="0" smtClean="0"/>
                        <a:t>ניתוח השותפות לאור</a:t>
                      </a:r>
                      <a:r>
                        <a:rPr lang="he-IL" baseline="0" dirty="0" smtClean="0"/>
                        <a:t> המודל וגיבוש פעולות להמשך</a:t>
                      </a:r>
                      <a:endParaRPr lang="he-IL" dirty="0"/>
                    </a:p>
                  </a:txBody>
                  <a:tcPr/>
                </a:tc>
              </a:tr>
              <a:tr h="370840">
                <a:tc>
                  <a:txBody>
                    <a:bodyPr/>
                    <a:lstStyle/>
                    <a:p>
                      <a:pPr rtl="1"/>
                      <a:r>
                        <a:rPr lang="he-IL" dirty="0" smtClean="0"/>
                        <a:t>15:30 – 16:00</a:t>
                      </a:r>
                      <a:endParaRPr lang="he-IL" dirty="0"/>
                    </a:p>
                  </a:txBody>
                  <a:tcPr/>
                </a:tc>
                <a:tc>
                  <a:txBody>
                    <a:bodyPr/>
                    <a:lstStyle/>
                    <a:p>
                      <a:pPr rtl="1"/>
                      <a:r>
                        <a:rPr lang="he-IL" dirty="0" smtClean="0"/>
                        <a:t>דיון</a:t>
                      </a:r>
                      <a:r>
                        <a:rPr lang="he-IL" baseline="0" dirty="0" smtClean="0"/>
                        <a:t> משותף וסיכום/קונפליקטים בשותפות</a:t>
                      </a:r>
                      <a:endParaRPr lang="he-IL" dirty="0"/>
                    </a:p>
                  </a:txBody>
                  <a:tcPr/>
                </a:tc>
              </a:tr>
            </a:tbl>
          </a:graphicData>
        </a:graphic>
      </p:graphicFrame>
    </p:spTree>
    <p:extLst>
      <p:ext uri="{BB962C8B-B14F-4D97-AF65-F5344CB8AC3E}">
        <p14:creationId xmlns:p14="http://schemas.microsoft.com/office/powerpoint/2010/main" xmlns="" val="363547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r" eaLnBrk="1" fontAlgn="auto" hangingPunct="1">
              <a:spcAft>
                <a:spcPts val="0"/>
              </a:spcAft>
              <a:defRPr/>
            </a:pPr>
            <a:r>
              <a:rPr lang="he-IL">
                <a:solidFill>
                  <a:schemeClr val="tx1"/>
                </a:solidFill>
              </a:rPr>
              <a:t>יתרון השותפות</a:t>
            </a:r>
            <a:endParaRPr lang="en-US">
              <a:solidFill>
                <a:schemeClr val="tx1"/>
              </a:solidFill>
            </a:endParaRPr>
          </a:p>
        </p:txBody>
      </p:sp>
      <p:sp>
        <p:nvSpPr>
          <p:cNvPr id="13315" name="Rectangle 3"/>
          <p:cNvSpPr>
            <a:spLocks noGrp="1" noChangeArrowheads="1"/>
          </p:cNvSpPr>
          <p:nvPr>
            <p:ph idx="1"/>
          </p:nvPr>
        </p:nvSpPr>
        <p:spPr>
          <a:xfrm>
            <a:off x="457200" y="1341438"/>
            <a:ext cx="8229600" cy="4525962"/>
          </a:xfrm>
        </p:spPr>
        <p:txBody>
          <a:bodyPr/>
          <a:lstStyle/>
          <a:p>
            <a:pPr eaLnBrk="1" hangingPunct="1"/>
            <a:r>
              <a:rPr lang="he-IL" altLang="he-IL" sz="2800" smtClean="0"/>
              <a:t>היתרון בשותפות יתרחש </a:t>
            </a:r>
          </a:p>
          <a:p>
            <a:pPr lvl="1" eaLnBrk="1" hangingPunct="1"/>
            <a:r>
              <a:rPr lang="he-IL" altLang="he-IL" sz="2400" smtClean="0"/>
              <a:t>כאשר יתקבל תוצר יצירתי יוצא דופן אותו לא יכול היה לייצר אף אחד מן הגופים בנפרד.</a:t>
            </a:r>
          </a:p>
          <a:p>
            <a:pPr lvl="1" eaLnBrk="1" hangingPunct="1"/>
            <a:r>
              <a:rPr lang="he-IL" altLang="he-IL" sz="2400" smtClean="0"/>
              <a:t>כאשר כל גוף באמצעות השותפות יכול להשיג את מטרותיו טוב יותר מאשר לבד.</a:t>
            </a:r>
          </a:p>
          <a:p>
            <a:pPr eaLnBrk="1" hangingPunct="1"/>
            <a:endParaRPr lang="en-US" altLang="he-IL" sz="2800" smtClean="0"/>
          </a:p>
        </p:txBody>
      </p:sp>
      <p:sp>
        <p:nvSpPr>
          <p:cNvPr id="5" name="Footer Placeholder 2"/>
          <p:cNvSpPr txBox="1">
            <a:spLocks/>
          </p:cNvSpPr>
          <p:nvPr/>
        </p:nvSpPr>
        <p:spPr>
          <a:xfrm>
            <a:off x="6793319" y="6484420"/>
            <a:ext cx="2350681" cy="365125"/>
          </a:xfrm>
          <a:prstGeom prst="rect">
            <a:avLst/>
          </a:prstGeom>
        </p:spPr>
        <p:txBody>
          <a:bodyPr vert="horz" anchor="b"/>
          <a:lstStyle>
            <a:defPPr>
              <a:defRPr lang="he-IL"/>
            </a:defPPr>
            <a:lvl1pPr marL="0" algn="r" defTabSz="914400" rtl="1" eaLnBrk="1" latinLnBrk="0" hangingPunct="1">
              <a:defRPr kumimoji="0" sz="10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b="1" dirty="0" smtClean="0"/>
              <a:t>גרן - פיתוח אישי וארגוני בע"מ</a:t>
            </a:r>
            <a:endParaRPr lang="he-IL" b="1" dirty="0"/>
          </a:p>
        </p:txBody>
      </p:sp>
      <p:sp>
        <p:nvSpPr>
          <p:cNvPr id="6" name="TextBox 5"/>
          <p:cNvSpPr txBox="1"/>
          <p:nvPr/>
        </p:nvSpPr>
        <p:spPr>
          <a:xfrm>
            <a:off x="8532440" y="-27384"/>
            <a:ext cx="590225" cy="338554"/>
          </a:xfrm>
          <a:prstGeom prst="rect">
            <a:avLst/>
          </a:prstGeom>
          <a:noFill/>
        </p:spPr>
        <p:txBody>
          <a:bodyPr wrap="none" rtlCol="1">
            <a:spAutoFit/>
          </a:bodyPr>
          <a:lstStyle/>
          <a:p>
            <a:r>
              <a:rPr lang="he-IL" sz="1600" dirty="0" smtClean="0"/>
              <a:t>בס"ד</a:t>
            </a:r>
            <a:endParaRPr lang="he-IL" dirty="0"/>
          </a:p>
        </p:txBody>
      </p:sp>
    </p:spTree>
    <p:extLst>
      <p:ext uri="{BB962C8B-B14F-4D97-AF65-F5344CB8AC3E}">
        <p14:creationId xmlns:p14="http://schemas.microsoft.com/office/powerpoint/2010/main" xmlns="" val="34567695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6"/>
          <p:cNvSpPr>
            <a:spLocks noGrp="1" noChangeArrowheads="1"/>
          </p:cNvSpPr>
          <p:nvPr>
            <p:ph idx="1"/>
          </p:nvPr>
        </p:nvSpPr>
        <p:spPr/>
        <p:txBody>
          <a:bodyPr/>
          <a:lstStyle/>
          <a:p>
            <a:pPr eaLnBrk="1" hangingPunct="1"/>
            <a:r>
              <a:rPr lang="he-IL" altLang="he-IL" sz="2400" smtClean="0"/>
              <a:t>חוסר הבנת עולמו של הצד השני.</a:t>
            </a:r>
          </a:p>
          <a:p>
            <a:pPr eaLnBrk="1" hangingPunct="1"/>
            <a:r>
              <a:rPr lang="he-IL" altLang="he-IL" sz="2400" smtClean="0"/>
              <a:t>זמן ומשאבים.</a:t>
            </a:r>
          </a:p>
          <a:p>
            <a:pPr eaLnBrk="1" hangingPunct="1"/>
            <a:r>
              <a:rPr lang="he-IL" altLang="he-IL" sz="2400" smtClean="0"/>
              <a:t>יחסי כוחות לא שוויוניים בין היחידות.</a:t>
            </a:r>
          </a:p>
          <a:p>
            <a:pPr eaLnBrk="1" hangingPunct="1"/>
            <a:r>
              <a:rPr lang="he-IL" altLang="he-IL" sz="2400" smtClean="0"/>
              <a:t>הבדלים בהבנת מטרת השותפות.</a:t>
            </a:r>
          </a:p>
          <a:p>
            <a:pPr eaLnBrk="1" hangingPunct="1"/>
            <a:r>
              <a:rPr lang="he-IL" altLang="he-IL" sz="2400" smtClean="0"/>
              <a:t>תרבויות שונות בין היחידות.</a:t>
            </a:r>
          </a:p>
          <a:p>
            <a:pPr eaLnBrk="1" hangingPunct="1"/>
            <a:r>
              <a:rPr lang="he-IL" altLang="he-IL" sz="2400" smtClean="0"/>
              <a:t>חוסר אמון.</a:t>
            </a:r>
          </a:p>
          <a:p>
            <a:pPr eaLnBrk="1" hangingPunct="1"/>
            <a:r>
              <a:rPr lang="he-IL" altLang="he-IL" sz="2400" smtClean="0"/>
              <a:t>הבדלים במחויבויות הצדדים לשותפות.</a:t>
            </a:r>
          </a:p>
          <a:p>
            <a:pPr eaLnBrk="1" hangingPunct="1"/>
            <a:r>
              <a:rPr lang="he-IL" altLang="he-IL" sz="2400" smtClean="0"/>
              <a:t>הצורך לשנות שיטת ניהול – מתחרותיות לשיתוף פעולה.</a:t>
            </a:r>
            <a:endParaRPr lang="en-US" altLang="he-IL" sz="2400" smtClean="0"/>
          </a:p>
        </p:txBody>
      </p:sp>
      <p:sp>
        <p:nvSpPr>
          <p:cNvPr id="164868" name="Rectangle 4"/>
          <p:cNvSpPr>
            <a:spLocks noGrp="1" noChangeArrowheads="1"/>
          </p:cNvSpPr>
          <p:nvPr>
            <p:ph type="title"/>
          </p:nvPr>
        </p:nvSpPr>
        <p:spPr/>
        <p:txBody>
          <a:bodyPr/>
          <a:lstStyle/>
          <a:p>
            <a:pPr algn="r" eaLnBrk="1" fontAlgn="auto" hangingPunct="1">
              <a:spcAft>
                <a:spcPts val="0"/>
              </a:spcAft>
              <a:defRPr/>
            </a:pPr>
            <a:r>
              <a:rPr lang="he-IL">
                <a:solidFill>
                  <a:schemeClr val="tx1"/>
                </a:solidFill>
              </a:rPr>
              <a:t>מכשולים לשותפות</a:t>
            </a:r>
            <a:endParaRPr lang="en-US">
              <a:solidFill>
                <a:schemeClr val="tx1"/>
              </a:solidFill>
            </a:endParaRPr>
          </a:p>
        </p:txBody>
      </p:sp>
      <p:sp>
        <p:nvSpPr>
          <p:cNvPr id="5" name="Footer Placeholder 2"/>
          <p:cNvSpPr txBox="1">
            <a:spLocks/>
          </p:cNvSpPr>
          <p:nvPr/>
        </p:nvSpPr>
        <p:spPr>
          <a:xfrm>
            <a:off x="6793319" y="6484420"/>
            <a:ext cx="2350681" cy="365125"/>
          </a:xfrm>
          <a:prstGeom prst="rect">
            <a:avLst/>
          </a:prstGeom>
        </p:spPr>
        <p:txBody>
          <a:bodyPr vert="horz" anchor="b"/>
          <a:lstStyle>
            <a:defPPr>
              <a:defRPr lang="he-IL"/>
            </a:defPPr>
            <a:lvl1pPr marL="0" algn="r" defTabSz="914400" rtl="1" eaLnBrk="1" latinLnBrk="0" hangingPunct="1">
              <a:defRPr kumimoji="0" sz="10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b="1" dirty="0" smtClean="0"/>
              <a:t>גרן - פיתוח אישי וארגוני בע"מ</a:t>
            </a:r>
            <a:endParaRPr lang="he-IL" b="1" dirty="0"/>
          </a:p>
        </p:txBody>
      </p:sp>
      <p:sp>
        <p:nvSpPr>
          <p:cNvPr id="6" name="TextBox 5"/>
          <p:cNvSpPr txBox="1"/>
          <p:nvPr/>
        </p:nvSpPr>
        <p:spPr>
          <a:xfrm>
            <a:off x="8532440" y="-27384"/>
            <a:ext cx="590225" cy="338554"/>
          </a:xfrm>
          <a:prstGeom prst="rect">
            <a:avLst/>
          </a:prstGeom>
          <a:noFill/>
        </p:spPr>
        <p:txBody>
          <a:bodyPr wrap="none" rtlCol="1">
            <a:spAutoFit/>
          </a:bodyPr>
          <a:lstStyle/>
          <a:p>
            <a:r>
              <a:rPr lang="he-IL" sz="1600" dirty="0" smtClean="0"/>
              <a:t>בס"ד</a:t>
            </a:r>
            <a:endParaRPr lang="he-IL" dirty="0"/>
          </a:p>
        </p:txBody>
      </p:sp>
    </p:spTree>
    <p:extLst>
      <p:ext uri="{BB962C8B-B14F-4D97-AF65-F5344CB8AC3E}">
        <p14:creationId xmlns:p14="http://schemas.microsoft.com/office/powerpoint/2010/main" xmlns="" val="2391983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a:xfrm>
            <a:off x="457200" y="-26988"/>
            <a:ext cx="8229600" cy="1143001"/>
          </a:xfrm>
        </p:spPr>
        <p:txBody>
          <a:bodyPr>
            <a:normAutofit fontScale="90000"/>
          </a:bodyPr>
          <a:lstStyle/>
          <a:p>
            <a:pPr eaLnBrk="1" fontAlgn="auto" hangingPunct="1">
              <a:spcAft>
                <a:spcPts val="0"/>
              </a:spcAft>
              <a:defRPr/>
            </a:pPr>
            <a:r>
              <a:rPr lang="he-IL" dirty="0">
                <a:solidFill>
                  <a:schemeClr val="tx1"/>
                </a:solidFill>
              </a:rPr>
              <a:t>מפתחות הצלחה להקמה ושימור השותפות</a:t>
            </a:r>
            <a:endParaRPr lang="en-US" dirty="0">
              <a:solidFill>
                <a:schemeClr val="tx1"/>
              </a:solidFill>
            </a:endParaRPr>
          </a:p>
        </p:txBody>
      </p:sp>
      <p:pic>
        <p:nvPicPr>
          <p:cNvPr id="15363" name="Picture 10" descr="atom"/>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908175" y="1125538"/>
            <a:ext cx="5530850" cy="4895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5364" name="Oval 11"/>
          <p:cNvSpPr>
            <a:spLocks noChangeArrowheads="1"/>
          </p:cNvSpPr>
          <p:nvPr/>
        </p:nvSpPr>
        <p:spPr bwMode="auto">
          <a:xfrm>
            <a:off x="5219700" y="2349500"/>
            <a:ext cx="914400" cy="914400"/>
          </a:xfrm>
          <a:prstGeom prst="ellipse">
            <a:avLst/>
          </a:prstGeom>
          <a:solidFill>
            <a:schemeClr val="bg2">
              <a:lumMod val="75000"/>
            </a:schemeClr>
          </a:solidFill>
          <a:ln w="9525">
            <a:solidFill>
              <a:schemeClr val="accent2"/>
            </a:solidFill>
            <a:round/>
            <a:headEnd/>
            <a:tailEnd/>
          </a:ln>
          <a:effectLst/>
        </p:spPr>
        <p:txBody>
          <a:bodyPr wrap="none" anchor="ctr"/>
          <a:lstStyle>
            <a:lvl1pPr eaLnBrk="0" hangingPunct="0">
              <a:spcBef>
                <a:spcPct val="20000"/>
              </a:spcBef>
              <a:buClr>
                <a:schemeClr val="accent1"/>
              </a:buClr>
              <a:buSzPct val="85000"/>
              <a:buFont typeface="Arial" pitchFamily="34" charset="0"/>
              <a:buChar char="•"/>
              <a:defRPr sz="2400">
                <a:solidFill>
                  <a:schemeClr val="tx1"/>
                </a:solidFill>
                <a:latin typeface="Arial" pitchFamily="34" charset="0"/>
                <a:cs typeface="Arial" pitchFamily="34" charset="0"/>
              </a:defRPr>
            </a:lvl1pPr>
            <a:lvl2pPr marL="742950" indent="-285750" eaLnBrk="0" hangingPunct="0">
              <a:spcBef>
                <a:spcPct val="20000"/>
              </a:spcBef>
              <a:buClr>
                <a:schemeClr val="accent1"/>
              </a:buClr>
              <a:buSzPct val="85000"/>
              <a:buFont typeface="Arial" pitchFamily="34" charset="0"/>
              <a:buChar char="•"/>
              <a:defRPr sz="2000">
                <a:solidFill>
                  <a:schemeClr val="tx1"/>
                </a:solidFill>
                <a:latin typeface="Arial" pitchFamily="34" charset="0"/>
                <a:cs typeface="Arial" pitchFamily="34" charset="0"/>
              </a:defRPr>
            </a:lvl2pPr>
            <a:lvl3pPr marL="1143000" indent="-228600" eaLnBrk="0" hangingPunct="0">
              <a:spcBef>
                <a:spcPct val="20000"/>
              </a:spcBef>
              <a:buClr>
                <a:schemeClr val="accent1"/>
              </a:buClr>
              <a:buSzPct val="90000"/>
              <a:buFont typeface="Arial" pitchFamily="34" charset="0"/>
              <a:buChar char="•"/>
              <a:defRPr>
                <a:solidFill>
                  <a:schemeClr val="tx1"/>
                </a:solidFill>
                <a:latin typeface="Arial" pitchFamily="34" charset="0"/>
                <a:cs typeface="Arial" pitchFamily="34" charset="0"/>
              </a:defRPr>
            </a:lvl3pPr>
            <a:lvl4pPr marL="1600200" indent="-228600" eaLnBrk="0" hangingPunct="0">
              <a:spcBef>
                <a:spcPct val="20000"/>
              </a:spcBef>
              <a:buClr>
                <a:schemeClr val="accent1"/>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chemeClr val="accent1"/>
              </a:buClr>
              <a:buSzPct val="100000"/>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9pPr>
          </a:lstStyle>
          <a:p>
            <a:pPr algn="ctr" eaLnBrk="1" hangingPunct="1">
              <a:spcBef>
                <a:spcPct val="0"/>
              </a:spcBef>
              <a:buClrTx/>
              <a:buSzTx/>
              <a:buFontTx/>
              <a:buNone/>
            </a:pPr>
            <a:r>
              <a:rPr lang="he-IL" altLang="he-IL" sz="1600">
                <a:cs typeface="Typograph" pitchFamily="2" charset="-79"/>
              </a:rPr>
              <a:t>אחריות </a:t>
            </a:r>
          </a:p>
          <a:p>
            <a:pPr algn="ctr" eaLnBrk="1" hangingPunct="1">
              <a:spcBef>
                <a:spcPct val="0"/>
              </a:spcBef>
              <a:buClrTx/>
              <a:buSzTx/>
              <a:buFontTx/>
              <a:buNone/>
            </a:pPr>
            <a:r>
              <a:rPr lang="he-IL" altLang="he-IL" sz="1600">
                <a:cs typeface="Typograph" pitchFamily="2" charset="-79"/>
              </a:rPr>
              <a:t>ונורמות</a:t>
            </a:r>
          </a:p>
          <a:p>
            <a:pPr algn="ctr" eaLnBrk="1" hangingPunct="1">
              <a:spcBef>
                <a:spcPct val="0"/>
              </a:spcBef>
              <a:buClrTx/>
              <a:buSzTx/>
              <a:buFontTx/>
              <a:buNone/>
            </a:pPr>
            <a:r>
              <a:rPr lang="he-IL" altLang="he-IL" sz="1600">
                <a:cs typeface="Typograph" pitchFamily="2" charset="-79"/>
              </a:rPr>
              <a:t>עבודה</a:t>
            </a:r>
            <a:endParaRPr lang="en-US" altLang="he-IL" sz="1600">
              <a:cs typeface="Typograph" pitchFamily="2" charset="-79"/>
            </a:endParaRPr>
          </a:p>
        </p:txBody>
      </p:sp>
      <p:sp>
        <p:nvSpPr>
          <p:cNvPr id="15365" name="Oval 13"/>
          <p:cNvSpPr>
            <a:spLocks noChangeArrowheads="1"/>
          </p:cNvSpPr>
          <p:nvPr/>
        </p:nvSpPr>
        <p:spPr bwMode="auto">
          <a:xfrm>
            <a:off x="3059113" y="4149725"/>
            <a:ext cx="914400" cy="914400"/>
          </a:xfrm>
          <a:prstGeom prst="ellipse">
            <a:avLst/>
          </a:prstGeom>
          <a:solidFill>
            <a:schemeClr val="bg2">
              <a:lumMod val="75000"/>
            </a:schemeClr>
          </a:solidFill>
          <a:ln w="9525">
            <a:solidFill>
              <a:schemeClr val="accent2"/>
            </a:solidFill>
            <a:round/>
            <a:headEnd/>
            <a:tailEnd/>
          </a:ln>
          <a:effectLst/>
        </p:spPr>
        <p:txBody>
          <a:bodyPr wrap="none" anchor="ctr"/>
          <a:lstStyle>
            <a:lvl1pPr eaLnBrk="0" hangingPunct="0">
              <a:spcBef>
                <a:spcPct val="20000"/>
              </a:spcBef>
              <a:buClr>
                <a:schemeClr val="accent1"/>
              </a:buClr>
              <a:buSzPct val="85000"/>
              <a:buFont typeface="Arial" pitchFamily="34" charset="0"/>
              <a:buChar char="•"/>
              <a:defRPr sz="2400">
                <a:solidFill>
                  <a:schemeClr val="tx1"/>
                </a:solidFill>
                <a:latin typeface="Arial" pitchFamily="34" charset="0"/>
                <a:cs typeface="Arial" pitchFamily="34" charset="0"/>
              </a:defRPr>
            </a:lvl1pPr>
            <a:lvl2pPr marL="742950" indent="-285750" eaLnBrk="0" hangingPunct="0">
              <a:spcBef>
                <a:spcPct val="20000"/>
              </a:spcBef>
              <a:buClr>
                <a:schemeClr val="accent1"/>
              </a:buClr>
              <a:buSzPct val="85000"/>
              <a:buFont typeface="Arial" pitchFamily="34" charset="0"/>
              <a:buChar char="•"/>
              <a:defRPr sz="2000">
                <a:solidFill>
                  <a:schemeClr val="tx1"/>
                </a:solidFill>
                <a:latin typeface="Arial" pitchFamily="34" charset="0"/>
                <a:cs typeface="Arial" pitchFamily="34" charset="0"/>
              </a:defRPr>
            </a:lvl2pPr>
            <a:lvl3pPr marL="1143000" indent="-228600" eaLnBrk="0" hangingPunct="0">
              <a:spcBef>
                <a:spcPct val="20000"/>
              </a:spcBef>
              <a:buClr>
                <a:schemeClr val="accent1"/>
              </a:buClr>
              <a:buSzPct val="90000"/>
              <a:buFont typeface="Arial" pitchFamily="34" charset="0"/>
              <a:buChar char="•"/>
              <a:defRPr>
                <a:solidFill>
                  <a:schemeClr val="tx1"/>
                </a:solidFill>
                <a:latin typeface="Arial" pitchFamily="34" charset="0"/>
                <a:cs typeface="Arial" pitchFamily="34" charset="0"/>
              </a:defRPr>
            </a:lvl3pPr>
            <a:lvl4pPr marL="1600200" indent="-228600" eaLnBrk="0" hangingPunct="0">
              <a:spcBef>
                <a:spcPct val="20000"/>
              </a:spcBef>
              <a:buClr>
                <a:schemeClr val="accent1"/>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chemeClr val="accent1"/>
              </a:buClr>
              <a:buSzPct val="100000"/>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9pPr>
          </a:lstStyle>
          <a:p>
            <a:pPr algn="ctr" eaLnBrk="1" hangingPunct="1">
              <a:spcBef>
                <a:spcPct val="0"/>
              </a:spcBef>
              <a:buClrTx/>
              <a:buSzTx/>
              <a:buFontTx/>
              <a:buNone/>
            </a:pPr>
            <a:r>
              <a:rPr lang="he-IL" altLang="he-IL" sz="1600">
                <a:cs typeface="Typograph" pitchFamily="2" charset="-79"/>
              </a:rPr>
              <a:t>הכרה </a:t>
            </a:r>
          </a:p>
          <a:p>
            <a:pPr algn="ctr" eaLnBrk="1" hangingPunct="1">
              <a:spcBef>
                <a:spcPct val="0"/>
              </a:spcBef>
              <a:buClrTx/>
              <a:buSzTx/>
              <a:buFontTx/>
              <a:buNone/>
            </a:pPr>
            <a:r>
              <a:rPr lang="he-IL" altLang="he-IL" sz="1600">
                <a:cs typeface="Typograph" pitchFamily="2" charset="-79"/>
              </a:rPr>
              <a:t>והערכה</a:t>
            </a:r>
            <a:endParaRPr lang="en-US" altLang="he-IL" sz="1600">
              <a:cs typeface="Typograph" pitchFamily="2" charset="-79"/>
            </a:endParaRPr>
          </a:p>
        </p:txBody>
      </p:sp>
      <p:sp>
        <p:nvSpPr>
          <p:cNvPr id="15366" name="Oval 14"/>
          <p:cNvSpPr>
            <a:spLocks noChangeArrowheads="1"/>
          </p:cNvSpPr>
          <p:nvPr/>
        </p:nvSpPr>
        <p:spPr bwMode="auto">
          <a:xfrm>
            <a:off x="5508625" y="836613"/>
            <a:ext cx="914400" cy="914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spcBef>
                <a:spcPct val="20000"/>
              </a:spcBef>
              <a:buClr>
                <a:schemeClr val="accent1"/>
              </a:buClr>
              <a:buSzPct val="85000"/>
              <a:buFont typeface="Arial" pitchFamily="34" charset="0"/>
              <a:buChar char="•"/>
              <a:defRPr sz="2400">
                <a:solidFill>
                  <a:schemeClr val="tx1"/>
                </a:solidFill>
                <a:latin typeface="Arial" pitchFamily="34" charset="0"/>
                <a:cs typeface="Arial" pitchFamily="34" charset="0"/>
              </a:defRPr>
            </a:lvl1pPr>
            <a:lvl2pPr marL="742950" indent="-285750" eaLnBrk="0" hangingPunct="0">
              <a:spcBef>
                <a:spcPct val="20000"/>
              </a:spcBef>
              <a:buClr>
                <a:schemeClr val="accent1"/>
              </a:buClr>
              <a:buSzPct val="85000"/>
              <a:buFont typeface="Arial" pitchFamily="34" charset="0"/>
              <a:buChar char="•"/>
              <a:defRPr sz="2000">
                <a:solidFill>
                  <a:schemeClr val="tx1"/>
                </a:solidFill>
                <a:latin typeface="Arial" pitchFamily="34" charset="0"/>
                <a:cs typeface="Arial" pitchFamily="34" charset="0"/>
              </a:defRPr>
            </a:lvl2pPr>
            <a:lvl3pPr marL="1143000" indent="-228600" eaLnBrk="0" hangingPunct="0">
              <a:spcBef>
                <a:spcPct val="20000"/>
              </a:spcBef>
              <a:buClr>
                <a:schemeClr val="accent1"/>
              </a:buClr>
              <a:buSzPct val="90000"/>
              <a:buFont typeface="Arial" pitchFamily="34" charset="0"/>
              <a:buChar char="•"/>
              <a:defRPr>
                <a:solidFill>
                  <a:schemeClr val="tx1"/>
                </a:solidFill>
                <a:latin typeface="Arial" pitchFamily="34" charset="0"/>
                <a:cs typeface="Arial" pitchFamily="34" charset="0"/>
              </a:defRPr>
            </a:lvl3pPr>
            <a:lvl4pPr marL="1600200" indent="-228600" eaLnBrk="0" hangingPunct="0">
              <a:spcBef>
                <a:spcPct val="20000"/>
              </a:spcBef>
              <a:buClr>
                <a:schemeClr val="accent1"/>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chemeClr val="accent1"/>
              </a:buClr>
              <a:buSzPct val="100000"/>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9pPr>
          </a:lstStyle>
          <a:p>
            <a:pPr algn="ctr" eaLnBrk="1" hangingPunct="1">
              <a:spcBef>
                <a:spcPct val="0"/>
              </a:spcBef>
              <a:buClrTx/>
              <a:buSzTx/>
              <a:buFontTx/>
              <a:buNone/>
            </a:pPr>
            <a:r>
              <a:rPr lang="he-IL" altLang="he-IL" sz="1600" dirty="0">
                <a:cs typeface="Typograph" pitchFamily="2" charset="-79"/>
              </a:rPr>
              <a:t>פערים</a:t>
            </a:r>
          </a:p>
          <a:p>
            <a:pPr algn="ctr" eaLnBrk="1" hangingPunct="1">
              <a:spcBef>
                <a:spcPct val="0"/>
              </a:spcBef>
              <a:buClrTx/>
              <a:buSzTx/>
              <a:buFontTx/>
              <a:buNone/>
            </a:pPr>
            <a:r>
              <a:rPr lang="he-IL" altLang="he-IL" sz="1600" dirty="0">
                <a:cs typeface="Typograph" pitchFamily="2" charset="-79"/>
              </a:rPr>
              <a:t>בנקודת </a:t>
            </a:r>
          </a:p>
          <a:p>
            <a:pPr algn="ctr" eaLnBrk="1" hangingPunct="1">
              <a:spcBef>
                <a:spcPct val="0"/>
              </a:spcBef>
              <a:buClrTx/>
              <a:buSzTx/>
              <a:buFontTx/>
              <a:buNone/>
            </a:pPr>
            <a:r>
              <a:rPr lang="he-IL" altLang="he-IL" sz="1600" dirty="0">
                <a:cs typeface="Typograph" pitchFamily="2" charset="-79"/>
              </a:rPr>
              <a:t>המבט</a:t>
            </a:r>
            <a:endParaRPr lang="en-US" altLang="he-IL" sz="1600" dirty="0">
              <a:cs typeface="Typograph" pitchFamily="2" charset="-79"/>
            </a:endParaRPr>
          </a:p>
        </p:txBody>
      </p:sp>
      <p:sp>
        <p:nvSpPr>
          <p:cNvPr id="15367" name="Oval 15"/>
          <p:cNvSpPr>
            <a:spLocks noChangeArrowheads="1"/>
          </p:cNvSpPr>
          <p:nvPr/>
        </p:nvSpPr>
        <p:spPr bwMode="auto">
          <a:xfrm>
            <a:off x="5219700" y="4221163"/>
            <a:ext cx="914400" cy="914400"/>
          </a:xfrm>
          <a:prstGeom prst="ellipse">
            <a:avLst/>
          </a:prstGeom>
          <a:solidFill>
            <a:schemeClr val="bg2">
              <a:lumMod val="75000"/>
            </a:schemeClr>
          </a:solidFill>
          <a:ln w="9525">
            <a:solidFill>
              <a:schemeClr val="accent2"/>
            </a:solidFill>
            <a:round/>
            <a:headEnd/>
            <a:tailEnd/>
          </a:ln>
          <a:effectLst/>
        </p:spPr>
        <p:txBody>
          <a:bodyPr wrap="none" anchor="ctr"/>
          <a:lstStyle>
            <a:lvl1pPr eaLnBrk="0" hangingPunct="0">
              <a:spcBef>
                <a:spcPct val="20000"/>
              </a:spcBef>
              <a:buClr>
                <a:schemeClr val="accent1"/>
              </a:buClr>
              <a:buSzPct val="85000"/>
              <a:buFont typeface="Arial" pitchFamily="34" charset="0"/>
              <a:buChar char="•"/>
              <a:defRPr sz="2400">
                <a:solidFill>
                  <a:schemeClr val="tx1"/>
                </a:solidFill>
                <a:latin typeface="Arial" pitchFamily="34" charset="0"/>
                <a:cs typeface="Arial" pitchFamily="34" charset="0"/>
              </a:defRPr>
            </a:lvl1pPr>
            <a:lvl2pPr marL="742950" indent="-285750" eaLnBrk="0" hangingPunct="0">
              <a:spcBef>
                <a:spcPct val="20000"/>
              </a:spcBef>
              <a:buClr>
                <a:schemeClr val="accent1"/>
              </a:buClr>
              <a:buSzPct val="85000"/>
              <a:buFont typeface="Arial" pitchFamily="34" charset="0"/>
              <a:buChar char="•"/>
              <a:defRPr sz="2000">
                <a:solidFill>
                  <a:schemeClr val="tx1"/>
                </a:solidFill>
                <a:latin typeface="Arial" pitchFamily="34" charset="0"/>
                <a:cs typeface="Arial" pitchFamily="34" charset="0"/>
              </a:defRPr>
            </a:lvl2pPr>
            <a:lvl3pPr marL="1143000" indent="-228600" eaLnBrk="0" hangingPunct="0">
              <a:spcBef>
                <a:spcPct val="20000"/>
              </a:spcBef>
              <a:buClr>
                <a:schemeClr val="accent1"/>
              </a:buClr>
              <a:buSzPct val="90000"/>
              <a:buFont typeface="Arial" pitchFamily="34" charset="0"/>
              <a:buChar char="•"/>
              <a:defRPr>
                <a:solidFill>
                  <a:schemeClr val="tx1"/>
                </a:solidFill>
                <a:latin typeface="Arial" pitchFamily="34" charset="0"/>
                <a:cs typeface="Arial" pitchFamily="34" charset="0"/>
              </a:defRPr>
            </a:lvl3pPr>
            <a:lvl4pPr marL="1600200" indent="-228600" eaLnBrk="0" hangingPunct="0">
              <a:spcBef>
                <a:spcPct val="20000"/>
              </a:spcBef>
              <a:buClr>
                <a:schemeClr val="accent1"/>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chemeClr val="accent1"/>
              </a:buClr>
              <a:buSzPct val="100000"/>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9pPr>
          </a:lstStyle>
          <a:p>
            <a:pPr algn="ctr" eaLnBrk="1" hangingPunct="1">
              <a:spcBef>
                <a:spcPct val="0"/>
              </a:spcBef>
              <a:buClrTx/>
              <a:buSzTx/>
              <a:buFontTx/>
              <a:buNone/>
            </a:pPr>
            <a:r>
              <a:rPr lang="he-IL" altLang="he-IL" sz="1600">
                <a:cs typeface="Typograph" pitchFamily="2" charset="-79"/>
              </a:rPr>
              <a:t>מתן</a:t>
            </a:r>
          </a:p>
          <a:p>
            <a:pPr algn="ctr" eaLnBrk="1" hangingPunct="1">
              <a:spcBef>
                <a:spcPct val="0"/>
              </a:spcBef>
              <a:buClrTx/>
              <a:buSzTx/>
              <a:buFontTx/>
              <a:buNone/>
            </a:pPr>
            <a:r>
              <a:rPr lang="he-IL" altLang="he-IL" sz="1600">
                <a:cs typeface="Typograph" pitchFamily="2" charset="-79"/>
              </a:rPr>
              <a:t>קשב</a:t>
            </a:r>
          </a:p>
          <a:p>
            <a:pPr algn="ctr" eaLnBrk="1" hangingPunct="1">
              <a:spcBef>
                <a:spcPct val="0"/>
              </a:spcBef>
              <a:buClrTx/>
              <a:buSzTx/>
              <a:buFontTx/>
              <a:buNone/>
            </a:pPr>
            <a:r>
              <a:rPr lang="he-IL" altLang="he-IL" sz="1600">
                <a:cs typeface="Typograph" pitchFamily="2" charset="-79"/>
              </a:rPr>
              <a:t>לתהליך</a:t>
            </a:r>
            <a:endParaRPr lang="en-US" altLang="he-IL" sz="1600">
              <a:cs typeface="Typograph" pitchFamily="2" charset="-79"/>
            </a:endParaRPr>
          </a:p>
        </p:txBody>
      </p:sp>
      <p:sp>
        <p:nvSpPr>
          <p:cNvPr id="15368" name="Oval 16"/>
          <p:cNvSpPr>
            <a:spLocks noChangeArrowheads="1"/>
          </p:cNvSpPr>
          <p:nvPr/>
        </p:nvSpPr>
        <p:spPr bwMode="auto">
          <a:xfrm>
            <a:off x="3132138" y="2205038"/>
            <a:ext cx="914400" cy="914400"/>
          </a:xfrm>
          <a:prstGeom prst="ellipse">
            <a:avLst/>
          </a:prstGeom>
          <a:solidFill>
            <a:schemeClr val="bg2">
              <a:lumMod val="75000"/>
            </a:schemeClr>
          </a:solidFill>
          <a:ln w="9525">
            <a:solidFill>
              <a:schemeClr val="accent2"/>
            </a:solidFill>
            <a:round/>
            <a:headEnd/>
            <a:tailEnd/>
          </a:ln>
          <a:effectLst/>
        </p:spPr>
        <p:txBody>
          <a:bodyPr wrap="none" anchor="ctr"/>
          <a:lstStyle>
            <a:lvl1pPr eaLnBrk="0" hangingPunct="0">
              <a:spcBef>
                <a:spcPct val="20000"/>
              </a:spcBef>
              <a:buClr>
                <a:schemeClr val="accent1"/>
              </a:buClr>
              <a:buSzPct val="85000"/>
              <a:buFont typeface="Arial" pitchFamily="34" charset="0"/>
              <a:buChar char="•"/>
              <a:defRPr sz="2400">
                <a:solidFill>
                  <a:schemeClr val="tx1"/>
                </a:solidFill>
                <a:latin typeface="Arial" pitchFamily="34" charset="0"/>
                <a:cs typeface="Arial" pitchFamily="34" charset="0"/>
              </a:defRPr>
            </a:lvl1pPr>
            <a:lvl2pPr marL="742950" indent="-285750" eaLnBrk="0" hangingPunct="0">
              <a:spcBef>
                <a:spcPct val="20000"/>
              </a:spcBef>
              <a:buClr>
                <a:schemeClr val="accent1"/>
              </a:buClr>
              <a:buSzPct val="85000"/>
              <a:buFont typeface="Arial" pitchFamily="34" charset="0"/>
              <a:buChar char="•"/>
              <a:defRPr sz="2000">
                <a:solidFill>
                  <a:schemeClr val="tx1"/>
                </a:solidFill>
                <a:latin typeface="Arial" pitchFamily="34" charset="0"/>
                <a:cs typeface="Arial" pitchFamily="34" charset="0"/>
              </a:defRPr>
            </a:lvl2pPr>
            <a:lvl3pPr marL="1143000" indent="-228600" eaLnBrk="0" hangingPunct="0">
              <a:spcBef>
                <a:spcPct val="20000"/>
              </a:spcBef>
              <a:buClr>
                <a:schemeClr val="accent1"/>
              </a:buClr>
              <a:buSzPct val="90000"/>
              <a:buFont typeface="Arial" pitchFamily="34" charset="0"/>
              <a:buChar char="•"/>
              <a:defRPr>
                <a:solidFill>
                  <a:schemeClr val="tx1"/>
                </a:solidFill>
                <a:latin typeface="Arial" pitchFamily="34" charset="0"/>
                <a:cs typeface="Arial" pitchFamily="34" charset="0"/>
              </a:defRPr>
            </a:lvl3pPr>
            <a:lvl4pPr marL="1600200" indent="-228600" eaLnBrk="0" hangingPunct="0">
              <a:spcBef>
                <a:spcPct val="20000"/>
              </a:spcBef>
              <a:buClr>
                <a:schemeClr val="accent1"/>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chemeClr val="accent1"/>
              </a:buClr>
              <a:buSzPct val="100000"/>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9pPr>
          </a:lstStyle>
          <a:p>
            <a:pPr algn="ctr" eaLnBrk="1" hangingPunct="1">
              <a:spcBef>
                <a:spcPct val="0"/>
              </a:spcBef>
              <a:buClrTx/>
              <a:buSzTx/>
              <a:buFontTx/>
              <a:buNone/>
            </a:pPr>
            <a:r>
              <a:rPr lang="he-IL" altLang="he-IL" sz="1600">
                <a:cs typeface="Typograph" pitchFamily="2" charset="-79"/>
              </a:rPr>
              <a:t>תקשורת</a:t>
            </a:r>
            <a:endParaRPr lang="en-US" altLang="he-IL" sz="1600">
              <a:cs typeface="Typograph" pitchFamily="2" charset="-79"/>
            </a:endParaRPr>
          </a:p>
        </p:txBody>
      </p:sp>
      <p:sp>
        <p:nvSpPr>
          <p:cNvPr id="15369" name="Oval 17"/>
          <p:cNvSpPr>
            <a:spLocks noChangeArrowheads="1"/>
          </p:cNvSpPr>
          <p:nvPr/>
        </p:nvSpPr>
        <p:spPr bwMode="auto">
          <a:xfrm>
            <a:off x="2916238" y="5373688"/>
            <a:ext cx="914400" cy="914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spcBef>
                <a:spcPct val="20000"/>
              </a:spcBef>
              <a:buClr>
                <a:schemeClr val="accent1"/>
              </a:buClr>
              <a:buSzPct val="85000"/>
              <a:buFont typeface="Arial" pitchFamily="34" charset="0"/>
              <a:buChar char="•"/>
              <a:defRPr sz="2400">
                <a:solidFill>
                  <a:schemeClr val="tx1"/>
                </a:solidFill>
                <a:latin typeface="Arial" pitchFamily="34" charset="0"/>
                <a:cs typeface="Arial" pitchFamily="34" charset="0"/>
              </a:defRPr>
            </a:lvl1pPr>
            <a:lvl2pPr marL="742950" indent="-285750" eaLnBrk="0" hangingPunct="0">
              <a:spcBef>
                <a:spcPct val="20000"/>
              </a:spcBef>
              <a:buClr>
                <a:schemeClr val="accent1"/>
              </a:buClr>
              <a:buSzPct val="85000"/>
              <a:buFont typeface="Arial" pitchFamily="34" charset="0"/>
              <a:buChar char="•"/>
              <a:defRPr sz="2000">
                <a:solidFill>
                  <a:schemeClr val="tx1"/>
                </a:solidFill>
                <a:latin typeface="Arial" pitchFamily="34" charset="0"/>
                <a:cs typeface="Arial" pitchFamily="34" charset="0"/>
              </a:defRPr>
            </a:lvl2pPr>
            <a:lvl3pPr marL="1143000" indent="-228600" eaLnBrk="0" hangingPunct="0">
              <a:spcBef>
                <a:spcPct val="20000"/>
              </a:spcBef>
              <a:buClr>
                <a:schemeClr val="accent1"/>
              </a:buClr>
              <a:buSzPct val="90000"/>
              <a:buFont typeface="Arial" pitchFamily="34" charset="0"/>
              <a:buChar char="•"/>
              <a:defRPr>
                <a:solidFill>
                  <a:schemeClr val="tx1"/>
                </a:solidFill>
                <a:latin typeface="Arial" pitchFamily="34" charset="0"/>
                <a:cs typeface="Arial" pitchFamily="34" charset="0"/>
              </a:defRPr>
            </a:lvl3pPr>
            <a:lvl4pPr marL="1600200" indent="-228600" eaLnBrk="0" hangingPunct="0">
              <a:spcBef>
                <a:spcPct val="20000"/>
              </a:spcBef>
              <a:buClr>
                <a:schemeClr val="accent1"/>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chemeClr val="accent1"/>
              </a:buClr>
              <a:buSzPct val="100000"/>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9pPr>
          </a:lstStyle>
          <a:p>
            <a:pPr algn="ctr" eaLnBrk="1" hangingPunct="1">
              <a:spcBef>
                <a:spcPct val="0"/>
              </a:spcBef>
              <a:buClrTx/>
              <a:buSzTx/>
              <a:buFontTx/>
              <a:buNone/>
            </a:pPr>
            <a:r>
              <a:rPr lang="he-IL" altLang="he-IL" sz="1600">
                <a:cs typeface="Typograph" pitchFamily="2" charset="-79"/>
              </a:rPr>
              <a:t>קבה"ח</a:t>
            </a:r>
          </a:p>
          <a:p>
            <a:pPr algn="ctr" eaLnBrk="1" hangingPunct="1">
              <a:spcBef>
                <a:spcPct val="0"/>
              </a:spcBef>
              <a:buClrTx/>
              <a:buSzTx/>
              <a:buFontTx/>
              <a:buNone/>
            </a:pPr>
            <a:r>
              <a:rPr lang="he-IL" altLang="he-IL" sz="1600">
                <a:cs typeface="Typograph" pitchFamily="2" charset="-79"/>
              </a:rPr>
              <a:t>וניהול</a:t>
            </a:r>
          </a:p>
          <a:p>
            <a:pPr algn="ctr" eaLnBrk="1" hangingPunct="1">
              <a:spcBef>
                <a:spcPct val="0"/>
              </a:spcBef>
              <a:buClrTx/>
              <a:buSzTx/>
              <a:buFontTx/>
              <a:buNone/>
            </a:pPr>
            <a:r>
              <a:rPr lang="he-IL" altLang="he-IL" sz="1600">
                <a:cs typeface="Typograph" pitchFamily="2" charset="-79"/>
              </a:rPr>
              <a:t>קונפליקט</a:t>
            </a:r>
            <a:endParaRPr lang="en-US" altLang="he-IL" sz="1600">
              <a:cs typeface="Typograph" pitchFamily="2" charset="-79"/>
            </a:endParaRPr>
          </a:p>
        </p:txBody>
      </p:sp>
      <p:sp>
        <p:nvSpPr>
          <p:cNvPr id="15370" name="Oval 18"/>
          <p:cNvSpPr>
            <a:spLocks noChangeArrowheads="1"/>
          </p:cNvSpPr>
          <p:nvPr/>
        </p:nvSpPr>
        <p:spPr bwMode="auto">
          <a:xfrm>
            <a:off x="1619250" y="3284538"/>
            <a:ext cx="914400" cy="914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spcBef>
                <a:spcPct val="20000"/>
              </a:spcBef>
              <a:buClr>
                <a:schemeClr val="accent1"/>
              </a:buClr>
              <a:buSzPct val="85000"/>
              <a:buFont typeface="Arial" pitchFamily="34" charset="0"/>
              <a:buChar char="•"/>
              <a:defRPr sz="2400">
                <a:solidFill>
                  <a:schemeClr val="tx1"/>
                </a:solidFill>
                <a:latin typeface="Arial" pitchFamily="34" charset="0"/>
                <a:cs typeface="Arial" pitchFamily="34" charset="0"/>
              </a:defRPr>
            </a:lvl1pPr>
            <a:lvl2pPr marL="742950" indent="-285750" eaLnBrk="0" hangingPunct="0">
              <a:spcBef>
                <a:spcPct val="20000"/>
              </a:spcBef>
              <a:buClr>
                <a:schemeClr val="accent1"/>
              </a:buClr>
              <a:buSzPct val="85000"/>
              <a:buFont typeface="Arial" pitchFamily="34" charset="0"/>
              <a:buChar char="•"/>
              <a:defRPr sz="2000">
                <a:solidFill>
                  <a:schemeClr val="tx1"/>
                </a:solidFill>
                <a:latin typeface="Arial" pitchFamily="34" charset="0"/>
                <a:cs typeface="Arial" pitchFamily="34" charset="0"/>
              </a:defRPr>
            </a:lvl2pPr>
            <a:lvl3pPr marL="1143000" indent="-228600" eaLnBrk="0" hangingPunct="0">
              <a:spcBef>
                <a:spcPct val="20000"/>
              </a:spcBef>
              <a:buClr>
                <a:schemeClr val="accent1"/>
              </a:buClr>
              <a:buSzPct val="90000"/>
              <a:buFont typeface="Arial" pitchFamily="34" charset="0"/>
              <a:buChar char="•"/>
              <a:defRPr>
                <a:solidFill>
                  <a:schemeClr val="tx1"/>
                </a:solidFill>
                <a:latin typeface="Arial" pitchFamily="34" charset="0"/>
                <a:cs typeface="Arial" pitchFamily="34" charset="0"/>
              </a:defRPr>
            </a:lvl3pPr>
            <a:lvl4pPr marL="1600200" indent="-228600" eaLnBrk="0" hangingPunct="0">
              <a:spcBef>
                <a:spcPct val="20000"/>
              </a:spcBef>
              <a:buClr>
                <a:schemeClr val="accent1"/>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chemeClr val="accent1"/>
              </a:buClr>
              <a:buSzPct val="100000"/>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9pPr>
          </a:lstStyle>
          <a:p>
            <a:pPr algn="ctr" eaLnBrk="1" hangingPunct="1">
              <a:spcBef>
                <a:spcPct val="0"/>
              </a:spcBef>
              <a:buClrTx/>
              <a:buSzTx/>
              <a:buFontTx/>
              <a:buNone/>
            </a:pPr>
            <a:r>
              <a:rPr lang="he-IL" altLang="he-IL" sz="1600">
                <a:cs typeface="Typograph" pitchFamily="2" charset="-79"/>
              </a:rPr>
              <a:t>מטרה</a:t>
            </a:r>
            <a:r>
              <a:rPr lang="he-IL" altLang="he-IL" sz="1600">
                <a:solidFill>
                  <a:schemeClr val="bg1"/>
                </a:solidFill>
                <a:cs typeface="Typograph" pitchFamily="2" charset="-79"/>
              </a:rPr>
              <a:t> </a:t>
            </a:r>
          </a:p>
          <a:p>
            <a:pPr algn="ctr" eaLnBrk="1" hangingPunct="1">
              <a:spcBef>
                <a:spcPct val="0"/>
              </a:spcBef>
              <a:buClrTx/>
              <a:buSzTx/>
              <a:buFontTx/>
              <a:buNone/>
            </a:pPr>
            <a:r>
              <a:rPr lang="he-IL" altLang="he-IL" sz="1600">
                <a:cs typeface="Typograph" pitchFamily="2" charset="-79"/>
              </a:rPr>
              <a:t>משותפת</a:t>
            </a:r>
            <a:endParaRPr lang="en-US" altLang="he-IL" sz="1600">
              <a:cs typeface="Typograph" pitchFamily="2" charset="-79"/>
            </a:endParaRPr>
          </a:p>
        </p:txBody>
      </p:sp>
      <p:sp>
        <p:nvSpPr>
          <p:cNvPr id="15371" name="Oval 22"/>
          <p:cNvSpPr>
            <a:spLocks noChangeArrowheads="1"/>
          </p:cNvSpPr>
          <p:nvPr/>
        </p:nvSpPr>
        <p:spPr bwMode="auto">
          <a:xfrm>
            <a:off x="2916238" y="981075"/>
            <a:ext cx="914400" cy="914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spcBef>
                <a:spcPct val="20000"/>
              </a:spcBef>
              <a:buClr>
                <a:schemeClr val="accent1"/>
              </a:buClr>
              <a:buSzPct val="85000"/>
              <a:buFont typeface="Arial" pitchFamily="34" charset="0"/>
              <a:buChar char="•"/>
              <a:defRPr sz="2400">
                <a:solidFill>
                  <a:schemeClr val="tx1"/>
                </a:solidFill>
                <a:latin typeface="Arial" pitchFamily="34" charset="0"/>
                <a:cs typeface="Arial" pitchFamily="34" charset="0"/>
              </a:defRPr>
            </a:lvl1pPr>
            <a:lvl2pPr marL="742950" indent="-285750" eaLnBrk="0" hangingPunct="0">
              <a:spcBef>
                <a:spcPct val="20000"/>
              </a:spcBef>
              <a:buClr>
                <a:schemeClr val="accent1"/>
              </a:buClr>
              <a:buSzPct val="85000"/>
              <a:buFont typeface="Arial" pitchFamily="34" charset="0"/>
              <a:buChar char="•"/>
              <a:defRPr sz="2000">
                <a:solidFill>
                  <a:schemeClr val="tx1"/>
                </a:solidFill>
                <a:latin typeface="Arial" pitchFamily="34" charset="0"/>
                <a:cs typeface="Arial" pitchFamily="34" charset="0"/>
              </a:defRPr>
            </a:lvl2pPr>
            <a:lvl3pPr marL="1143000" indent="-228600" eaLnBrk="0" hangingPunct="0">
              <a:spcBef>
                <a:spcPct val="20000"/>
              </a:spcBef>
              <a:buClr>
                <a:schemeClr val="accent1"/>
              </a:buClr>
              <a:buSzPct val="90000"/>
              <a:buFont typeface="Arial" pitchFamily="34" charset="0"/>
              <a:buChar char="•"/>
              <a:defRPr>
                <a:solidFill>
                  <a:schemeClr val="tx1"/>
                </a:solidFill>
                <a:latin typeface="Arial" pitchFamily="34" charset="0"/>
                <a:cs typeface="Arial" pitchFamily="34" charset="0"/>
              </a:defRPr>
            </a:lvl3pPr>
            <a:lvl4pPr marL="1600200" indent="-228600" eaLnBrk="0" hangingPunct="0">
              <a:spcBef>
                <a:spcPct val="20000"/>
              </a:spcBef>
              <a:buClr>
                <a:schemeClr val="accent1"/>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chemeClr val="accent1"/>
              </a:buClr>
              <a:buSzPct val="100000"/>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9pPr>
          </a:lstStyle>
          <a:p>
            <a:pPr algn="ctr" eaLnBrk="1" hangingPunct="1">
              <a:spcBef>
                <a:spcPct val="0"/>
              </a:spcBef>
              <a:buClrTx/>
              <a:buSzTx/>
              <a:buFontTx/>
              <a:buNone/>
            </a:pPr>
            <a:r>
              <a:rPr lang="he-IL" altLang="he-IL" sz="1600">
                <a:cs typeface="Typograph" pitchFamily="2" charset="-79"/>
              </a:rPr>
              <a:t>זיהוי</a:t>
            </a:r>
            <a:r>
              <a:rPr lang="he-IL" altLang="he-IL" sz="1600">
                <a:solidFill>
                  <a:schemeClr val="bg1"/>
                </a:solidFill>
                <a:cs typeface="Typograph" pitchFamily="2" charset="-79"/>
              </a:rPr>
              <a:t> </a:t>
            </a:r>
            <a:r>
              <a:rPr lang="he-IL" altLang="he-IL" sz="1600">
                <a:cs typeface="Typograph" pitchFamily="2" charset="-79"/>
              </a:rPr>
              <a:t>הערך</a:t>
            </a:r>
          </a:p>
          <a:p>
            <a:pPr algn="ctr" eaLnBrk="1" hangingPunct="1">
              <a:spcBef>
                <a:spcPct val="0"/>
              </a:spcBef>
              <a:buClrTx/>
              <a:buSzTx/>
              <a:buFontTx/>
              <a:buNone/>
            </a:pPr>
            <a:r>
              <a:rPr lang="he-IL" altLang="he-IL" sz="1600">
                <a:cs typeface="Typograph" pitchFamily="2" charset="-79"/>
              </a:rPr>
              <a:t>המוסף</a:t>
            </a:r>
            <a:endParaRPr lang="en-US" altLang="he-IL" sz="1600">
              <a:cs typeface="Typograph" pitchFamily="2" charset="-79"/>
            </a:endParaRPr>
          </a:p>
        </p:txBody>
      </p:sp>
      <p:sp>
        <p:nvSpPr>
          <p:cNvPr id="15372" name="Oval 24"/>
          <p:cNvSpPr>
            <a:spLocks noChangeArrowheads="1"/>
          </p:cNvSpPr>
          <p:nvPr/>
        </p:nvSpPr>
        <p:spPr bwMode="auto">
          <a:xfrm>
            <a:off x="6732588" y="3213100"/>
            <a:ext cx="914400" cy="914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spcBef>
                <a:spcPct val="20000"/>
              </a:spcBef>
              <a:buClr>
                <a:schemeClr val="accent1"/>
              </a:buClr>
              <a:buSzPct val="85000"/>
              <a:buFont typeface="Arial" pitchFamily="34" charset="0"/>
              <a:buChar char="•"/>
              <a:defRPr sz="2400">
                <a:solidFill>
                  <a:schemeClr val="tx1"/>
                </a:solidFill>
                <a:latin typeface="Arial" pitchFamily="34" charset="0"/>
                <a:cs typeface="Arial" pitchFamily="34" charset="0"/>
              </a:defRPr>
            </a:lvl1pPr>
            <a:lvl2pPr marL="742950" indent="-285750" eaLnBrk="0" hangingPunct="0">
              <a:spcBef>
                <a:spcPct val="20000"/>
              </a:spcBef>
              <a:buClr>
                <a:schemeClr val="accent1"/>
              </a:buClr>
              <a:buSzPct val="85000"/>
              <a:buFont typeface="Arial" pitchFamily="34" charset="0"/>
              <a:buChar char="•"/>
              <a:defRPr sz="2000">
                <a:solidFill>
                  <a:schemeClr val="tx1"/>
                </a:solidFill>
                <a:latin typeface="Arial" pitchFamily="34" charset="0"/>
                <a:cs typeface="Arial" pitchFamily="34" charset="0"/>
              </a:defRPr>
            </a:lvl2pPr>
            <a:lvl3pPr marL="1143000" indent="-228600" eaLnBrk="0" hangingPunct="0">
              <a:spcBef>
                <a:spcPct val="20000"/>
              </a:spcBef>
              <a:buClr>
                <a:schemeClr val="accent1"/>
              </a:buClr>
              <a:buSzPct val="90000"/>
              <a:buFont typeface="Arial" pitchFamily="34" charset="0"/>
              <a:buChar char="•"/>
              <a:defRPr>
                <a:solidFill>
                  <a:schemeClr val="tx1"/>
                </a:solidFill>
                <a:latin typeface="Arial" pitchFamily="34" charset="0"/>
                <a:cs typeface="Arial" pitchFamily="34" charset="0"/>
              </a:defRPr>
            </a:lvl3pPr>
            <a:lvl4pPr marL="1600200" indent="-228600" eaLnBrk="0" hangingPunct="0">
              <a:spcBef>
                <a:spcPct val="20000"/>
              </a:spcBef>
              <a:buClr>
                <a:schemeClr val="accent1"/>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chemeClr val="accent1"/>
              </a:buClr>
              <a:buSzPct val="100000"/>
              <a:buFont typeface="Arial" pitchFamily="34" charset="0"/>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cs typeface="Arial" pitchFamily="34" charset="0"/>
              </a:defRPr>
            </a:lvl9pPr>
          </a:lstStyle>
          <a:p>
            <a:pPr algn="ctr" eaLnBrk="1" hangingPunct="1">
              <a:spcBef>
                <a:spcPct val="0"/>
              </a:spcBef>
              <a:buClrTx/>
              <a:buSzTx/>
              <a:buFontTx/>
              <a:buNone/>
            </a:pPr>
            <a:r>
              <a:rPr lang="he-IL" altLang="he-IL" sz="1600">
                <a:cs typeface="Typograph" pitchFamily="2" charset="-79"/>
              </a:rPr>
              <a:t>מדדים</a:t>
            </a:r>
            <a:r>
              <a:rPr lang="he-IL" altLang="he-IL" sz="1600">
                <a:solidFill>
                  <a:schemeClr val="bg1"/>
                </a:solidFill>
                <a:cs typeface="Typograph" pitchFamily="2" charset="-79"/>
              </a:rPr>
              <a:t> </a:t>
            </a:r>
          </a:p>
          <a:p>
            <a:pPr algn="ctr" eaLnBrk="1" hangingPunct="1">
              <a:spcBef>
                <a:spcPct val="0"/>
              </a:spcBef>
              <a:buClrTx/>
              <a:buSzTx/>
              <a:buFontTx/>
              <a:buNone/>
            </a:pPr>
            <a:r>
              <a:rPr lang="he-IL" altLang="he-IL" sz="1600">
                <a:cs typeface="Typograph" pitchFamily="2" charset="-79"/>
              </a:rPr>
              <a:t>משותפים</a:t>
            </a:r>
            <a:endParaRPr lang="en-US" altLang="he-IL" sz="1600">
              <a:cs typeface="Typograph" pitchFamily="2" charset="-79"/>
            </a:endParaRPr>
          </a:p>
        </p:txBody>
      </p:sp>
      <p:sp>
        <p:nvSpPr>
          <p:cNvPr id="14" name="Footer Placeholder 2"/>
          <p:cNvSpPr txBox="1">
            <a:spLocks/>
          </p:cNvSpPr>
          <p:nvPr/>
        </p:nvSpPr>
        <p:spPr>
          <a:xfrm>
            <a:off x="6793319" y="6484420"/>
            <a:ext cx="2350681" cy="365125"/>
          </a:xfrm>
          <a:prstGeom prst="rect">
            <a:avLst/>
          </a:prstGeom>
        </p:spPr>
        <p:txBody>
          <a:bodyPr vert="horz" anchor="b"/>
          <a:lstStyle>
            <a:defPPr>
              <a:defRPr lang="he-IL"/>
            </a:defPPr>
            <a:lvl1pPr marL="0" algn="r" defTabSz="914400" rtl="1" eaLnBrk="1" latinLnBrk="0" hangingPunct="1">
              <a:defRPr kumimoji="0" sz="10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b="1" dirty="0" smtClean="0"/>
              <a:t>גרן - פיתוח אישי וארגוני בע"מ</a:t>
            </a:r>
            <a:endParaRPr lang="he-IL" b="1" dirty="0"/>
          </a:p>
        </p:txBody>
      </p:sp>
      <p:sp>
        <p:nvSpPr>
          <p:cNvPr id="15" name="TextBox 14"/>
          <p:cNvSpPr txBox="1"/>
          <p:nvPr/>
        </p:nvSpPr>
        <p:spPr>
          <a:xfrm>
            <a:off x="8532440" y="-27384"/>
            <a:ext cx="590225" cy="338554"/>
          </a:xfrm>
          <a:prstGeom prst="rect">
            <a:avLst/>
          </a:prstGeom>
          <a:noFill/>
        </p:spPr>
        <p:txBody>
          <a:bodyPr wrap="none" rtlCol="1">
            <a:spAutoFit/>
          </a:bodyPr>
          <a:lstStyle/>
          <a:p>
            <a:r>
              <a:rPr lang="he-IL" sz="1600" dirty="0" smtClean="0"/>
              <a:t>בס"ד</a:t>
            </a:r>
            <a:endParaRPr lang="he-IL" dirty="0"/>
          </a:p>
        </p:txBody>
      </p:sp>
    </p:spTree>
    <p:extLst>
      <p:ext uri="{BB962C8B-B14F-4D97-AF65-F5344CB8AC3E}">
        <p14:creationId xmlns:p14="http://schemas.microsoft.com/office/powerpoint/2010/main" xmlns="" val="34603832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idx="4294967295"/>
          </p:nvPr>
        </p:nvSpPr>
        <p:spPr>
          <a:xfrm>
            <a:off x="914400" y="269875"/>
            <a:ext cx="8229600" cy="1143000"/>
          </a:xfrm>
        </p:spPr>
        <p:txBody>
          <a:bodyPr>
            <a:normAutofit fontScale="90000"/>
          </a:bodyPr>
          <a:lstStyle/>
          <a:p>
            <a:pPr algn="r" eaLnBrk="1" fontAlgn="auto" hangingPunct="1">
              <a:spcAft>
                <a:spcPts val="0"/>
              </a:spcAft>
              <a:defRPr/>
            </a:pPr>
            <a:r>
              <a:rPr lang="he-IL">
                <a:solidFill>
                  <a:schemeClr val="tx1"/>
                </a:solidFill>
              </a:rPr>
              <a:t>מפתחות הצלחה להקמה - יצירת מטרה משותפת</a:t>
            </a:r>
            <a:endParaRPr lang="en-US">
              <a:solidFill>
                <a:schemeClr val="tx1"/>
              </a:solidFill>
            </a:endParaRPr>
          </a:p>
        </p:txBody>
      </p:sp>
      <p:sp>
        <p:nvSpPr>
          <p:cNvPr id="17411" name="Rectangle 3"/>
          <p:cNvSpPr>
            <a:spLocks noGrp="1" noChangeArrowheads="1"/>
          </p:cNvSpPr>
          <p:nvPr>
            <p:ph type="body" idx="4294967295"/>
          </p:nvPr>
        </p:nvSpPr>
        <p:spPr>
          <a:xfrm>
            <a:off x="0" y="1566863"/>
            <a:ext cx="8686800" cy="4525962"/>
          </a:xfrm>
        </p:spPr>
        <p:txBody>
          <a:bodyPr/>
          <a:lstStyle/>
          <a:p>
            <a:pPr marL="365125" eaLnBrk="1" hangingPunct="1"/>
            <a:r>
              <a:rPr lang="he-IL" altLang="he-IL" sz="2800" smtClean="0"/>
              <a:t>הבסיס לקיום השותפות, הינו זיהוי והגדרת המטרה המשותפת לשמה הוחלט לפעול יחדיו.</a:t>
            </a:r>
          </a:p>
          <a:p>
            <a:pPr marL="365125" eaLnBrk="1" hangingPunct="1"/>
            <a:r>
              <a:rPr lang="he-IL" altLang="he-IL" sz="2800" smtClean="0"/>
              <a:t>המטרה המשותפת מגדירה את הנושאים הבאים:</a:t>
            </a:r>
          </a:p>
          <a:p>
            <a:pPr marL="830263" lvl="1" eaLnBrk="1" hangingPunct="1"/>
            <a:r>
              <a:rPr lang="he-IL" altLang="he-IL" sz="2400" smtClean="0"/>
              <a:t>הערך המוסף הנוצר מחיבור הגופים יחד.</a:t>
            </a:r>
          </a:p>
          <a:p>
            <a:pPr marL="830263" lvl="1" eaLnBrk="1" hangingPunct="1"/>
            <a:r>
              <a:rPr lang="he-IL" altLang="he-IL" sz="2400" smtClean="0"/>
              <a:t>היקף וגבולות השותפות.</a:t>
            </a:r>
          </a:p>
          <a:p>
            <a:pPr marL="830263" lvl="1" eaLnBrk="1" hangingPunct="1">
              <a:buFontTx/>
              <a:buNone/>
            </a:pPr>
            <a:endParaRPr lang="he-IL" altLang="he-IL" sz="2400" smtClean="0"/>
          </a:p>
          <a:p>
            <a:pPr marL="365125" eaLnBrk="1" hangingPunct="1"/>
            <a:endParaRPr lang="en-US" altLang="he-IL" sz="2800" smtClean="0"/>
          </a:p>
        </p:txBody>
      </p:sp>
      <p:sp>
        <p:nvSpPr>
          <p:cNvPr id="5" name="Footer Placeholder 2"/>
          <p:cNvSpPr txBox="1">
            <a:spLocks/>
          </p:cNvSpPr>
          <p:nvPr/>
        </p:nvSpPr>
        <p:spPr>
          <a:xfrm>
            <a:off x="6793319" y="6484420"/>
            <a:ext cx="2350681" cy="365125"/>
          </a:xfrm>
          <a:prstGeom prst="rect">
            <a:avLst/>
          </a:prstGeom>
        </p:spPr>
        <p:txBody>
          <a:bodyPr vert="horz" anchor="b"/>
          <a:lstStyle>
            <a:defPPr>
              <a:defRPr lang="he-IL"/>
            </a:defPPr>
            <a:lvl1pPr marL="0" algn="r" defTabSz="914400" rtl="1" eaLnBrk="1" latinLnBrk="0" hangingPunct="1">
              <a:defRPr kumimoji="0" sz="10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b="1" dirty="0" smtClean="0"/>
              <a:t>גרן - פיתוח אישי וארגוני בע"מ</a:t>
            </a:r>
            <a:endParaRPr lang="he-IL" b="1" dirty="0"/>
          </a:p>
        </p:txBody>
      </p:sp>
      <p:sp>
        <p:nvSpPr>
          <p:cNvPr id="6" name="TextBox 5"/>
          <p:cNvSpPr txBox="1"/>
          <p:nvPr/>
        </p:nvSpPr>
        <p:spPr>
          <a:xfrm>
            <a:off x="8532440" y="-27384"/>
            <a:ext cx="590225" cy="338554"/>
          </a:xfrm>
          <a:prstGeom prst="rect">
            <a:avLst/>
          </a:prstGeom>
          <a:noFill/>
        </p:spPr>
        <p:txBody>
          <a:bodyPr wrap="none" rtlCol="1">
            <a:spAutoFit/>
          </a:bodyPr>
          <a:lstStyle/>
          <a:p>
            <a:r>
              <a:rPr lang="he-IL" sz="1600" dirty="0" smtClean="0"/>
              <a:t>בס"ד</a:t>
            </a:r>
            <a:endParaRPr lang="he-IL" dirty="0"/>
          </a:p>
        </p:txBody>
      </p:sp>
    </p:spTree>
    <p:extLst>
      <p:ext uri="{BB962C8B-B14F-4D97-AF65-F5344CB8AC3E}">
        <p14:creationId xmlns:p14="http://schemas.microsoft.com/office/powerpoint/2010/main" xmlns="" val="739523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idx="4294967295"/>
          </p:nvPr>
        </p:nvSpPr>
        <p:spPr>
          <a:xfrm>
            <a:off x="914400" y="269875"/>
            <a:ext cx="8229600" cy="1143000"/>
          </a:xfrm>
        </p:spPr>
        <p:txBody>
          <a:bodyPr>
            <a:normAutofit fontScale="90000"/>
          </a:bodyPr>
          <a:lstStyle/>
          <a:p>
            <a:pPr algn="r" eaLnBrk="1" fontAlgn="auto" hangingPunct="1">
              <a:spcAft>
                <a:spcPts val="0"/>
              </a:spcAft>
              <a:defRPr/>
            </a:pPr>
            <a:r>
              <a:rPr lang="he-IL" dirty="0">
                <a:solidFill>
                  <a:schemeClr val="tx1"/>
                </a:solidFill>
              </a:rPr>
              <a:t>מפתחות הצלחה להקמה- זיהוי הערך המוסף של השותפים</a:t>
            </a:r>
            <a:endParaRPr lang="en-US" dirty="0">
              <a:solidFill>
                <a:schemeClr val="tx1"/>
              </a:solidFill>
            </a:endParaRPr>
          </a:p>
        </p:txBody>
      </p:sp>
      <p:sp>
        <p:nvSpPr>
          <p:cNvPr id="18435" name="Rectangle 3"/>
          <p:cNvSpPr>
            <a:spLocks noGrp="1" noChangeArrowheads="1"/>
          </p:cNvSpPr>
          <p:nvPr>
            <p:ph type="body" idx="4294967295"/>
          </p:nvPr>
        </p:nvSpPr>
        <p:spPr>
          <a:xfrm>
            <a:off x="0" y="1196975"/>
            <a:ext cx="8686800" cy="4525963"/>
          </a:xfrm>
        </p:spPr>
        <p:txBody>
          <a:bodyPr/>
          <a:lstStyle/>
          <a:p>
            <a:pPr marL="365125" eaLnBrk="1" hangingPunct="1"/>
            <a:endParaRPr lang="he-IL" altLang="he-IL" sz="2800" smtClean="0"/>
          </a:p>
          <a:p>
            <a:pPr marL="365125" eaLnBrk="1" hangingPunct="1"/>
            <a:r>
              <a:rPr lang="he-IL" altLang="he-IL" sz="2800" smtClean="0"/>
              <a:t>כל חבר בשותפות צריך לתרום מיומנות, ידע או משאבים המשלימים את הצד השני.</a:t>
            </a:r>
          </a:p>
          <a:p>
            <a:pPr marL="365125" eaLnBrk="1" hangingPunct="1"/>
            <a:r>
              <a:rPr lang="he-IL" altLang="he-IL" sz="2800" smtClean="0"/>
              <a:t>השותפים צריכים להרגיש שהשותפות מייצרת ערך מוסף אותו הם לא יכלו להשיג לבד. בכדי לייצר תחושה זו על החברים לברר:</a:t>
            </a:r>
          </a:p>
          <a:p>
            <a:pPr marL="830263" lvl="1" eaLnBrk="1" hangingPunct="1"/>
            <a:r>
              <a:rPr lang="he-IL" altLang="he-IL" sz="2400" smtClean="0"/>
              <a:t>מה ביכולות ומשאבי הצד השני תורם לשותפות.</a:t>
            </a:r>
          </a:p>
          <a:p>
            <a:pPr marL="830263" lvl="1" eaLnBrk="1" hangingPunct="1"/>
            <a:r>
              <a:rPr lang="he-IL" altLang="he-IL" sz="2400" smtClean="0"/>
              <a:t>מה ביכולותיי ובמשאביי תורם לשותפות.</a:t>
            </a:r>
          </a:p>
          <a:p>
            <a:pPr marL="365125" eaLnBrk="1" hangingPunct="1"/>
            <a:endParaRPr lang="en-US" altLang="he-IL" sz="2800" smtClean="0"/>
          </a:p>
        </p:txBody>
      </p:sp>
      <p:sp>
        <p:nvSpPr>
          <p:cNvPr id="5" name="Footer Placeholder 2"/>
          <p:cNvSpPr txBox="1">
            <a:spLocks/>
          </p:cNvSpPr>
          <p:nvPr/>
        </p:nvSpPr>
        <p:spPr>
          <a:xfrm>
            <a:off x="6793319" y="6484420"/>
            <a:ext cx="2350681" cy="365125"/>
          </a:xfrm>
          <a:prstGeom prst="rect">
            <a:avLst/>
          </a:prstGeom>
        </p:spPr>
        <p:txBody>
          <a:bodyPr vert="horz" anchor="b"/>
          <a:lstStyle>
            <a:defPPr>
              <a:defRPr lang="he-IL"/>
            </a:defPPr>
            <a:lvl1pPr marL="0" algn="r" defTabSz="914400" rtl="1" eaLnBrk="1" latinLnBrk="0" hangingPunct="1">
              <a:defRPr kumimoji="0" sz="10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b="1" dirty="0" smtClean="0"/>
              <a:t>גרן - פיתוח אישי וארגוני בע"מ</a:t>
            </a:r>
            <a:endParaRPr lang="he-IL" b="1" dirty="0"/>
          </a:p>
        </p:txBody>
      </p:sp>
      <p:sp>
        <p:nvSpPr>
          <p:cNvPr id="6" name="TextBox 5"/>
          <p:cNvSpPr txBox="1"/>
          <p:nvPr/>
        </p:nvSpPr>
        <p:spPr>
          <a:xfrm>
            <a:off x="8532440" y="-27384"/>
            <a:ext cx="590225" cy="338554"/>
          </a:xfrm>
          <a:prstGeom prst="rect">
            <a:avLst/>
          </a:prstGeom>
          <a:noFill/>
        </p:spPr>
        <p:txBody>
          <a:bodyPr wrap="none" rtlCol="1">
            <a:spAutoFit/>
          </a:bodyPr>
          <a:lstStyle/>
          <a:p>
            <a:r>
              <a:rPr lang="he-IL" sz="1600" dirty="0" smtClean="0"/>
              <a:t>בס"ד</a:t>
            </a:r>
            <a:endParaRPr lang="he-IL" dirty="0"/>
          </a:p>
        </p:txBody>
      </p:sp>
    </p:spTree>
    <p:extLst>
      <p:ext uri="{BB962C8B-B14F-4D97-AF65-F5344CB8AC3E}">
        <p14:creationId xmlns:p14="http://schemas.microsoft.com/office/powerpoint/2010/main" xmlns="" val="4276358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idx="4294967295"/>
          </p:nvPr>
        </p:nvSpPr>
        <p:spPr>
          <a:xfrm>
            <a:off x="914400" y="269875"/>
            <a:ext cx="8229600" cy="1143000"/>
          </a:xfrm>
        </p:spPr>
        <p:txBody>
          <a:bodyPr>
            <a:normAutofit fontScale="90000"/>
          </a:bodyPr>
          <a:lstStyle/>
          <a:p>
            <a:pPr algn="r" eaLnBrk="1" fontAlgn="auto" hangingPunct="1">
              <a:spcAft>
                <a:spcPts val="0"/>
              </a:spcAft>
              <a:defRPr/>
            </a:pPr>
            <a:r>
              <a:rPr lang="he-IL" dirty="0">
                <a:solidFill>
                  <a:schemeClr val="tx1"/>
                </a:solidFill>
              </a:rPr>
              <a:t>מפתחות הצלחה להקמה- זיהוי והבנת הפערים בנקודות </a:t>
            </a:r>
            <a:r>
              <a:rPr lang="he-IL" dirty="0" smtClean="0">
                <a:solidFill>
                  <a:schemeClr val="tx1"/>
                </a:solidFill>
              </a:rPr>
              <a:t>המבט</a:t>
            </a:r>
            <a:endParaRPr lang="en-US" dirty="0">
              <a:solidFill>
                <a:schemeClr val="tx1"/>
              </a:solidFill>
            </a:endParaRPr>
          </a:p>
        </p:txBody>
      </p:sp>
      <p:sp>
        <p:nvSpPr>
          <p:cNvPr id="19459" name="Rectangle 3"/>
          <p:cNvSpPr>
            <a:spLocks noGrp="1" noChangeArrowheads="1"/>
          </p:cNvSpPr>
          <p:nvPr>
            <p:ph type="body" idx="4294967295"/>
          </p:nvPr>
        </p:nvSpPr>
        <p:spPr>
          <a:xfrm>
            <a:off x="0" y="1423988"/>
            <a:ext cx="8686800" cy="4525962"/>
          </a:xfrm>
        </p:spPr>
        <p:txBody>
          <a:bodyPr/>
          <a:lstStyle/>
          <a:p>
            <a:pPr marL="365125" eaLnBrk="1" hangingPunct="1"/>
            <a:endParaRPr lang="he-IL" altLang="he-IL" sz="2800" smtClean="0"/>
          </a:p>
          <a:p>
            <a:pPr marL="365125" eaLnBrk="1" hangingPunct="1"/>
            <a:r>
              <a:rPr lang="he-IL" altLang="he-IL" sz="2800" smtClean="0"/>
              <a:t>כל אחד מהשותפים נמצא בסביבה ארגונית שונה, המעוצבת ע"י נורמות, מדדים ותרבות ארגונית אחרת.</a:t>
            </a:r>
          </a:p>
          <a:p>
            <a:pPr marL="365125" eaLnBrk="1" hangingPunct="1"/>
            <a:r>
              <a:rPr lang="he-IL" altLang="he-IL" sz="2800" smtClean="0"/>
              <a:t>תנאי הכרחי בהקמת השותפות הוא איתור וזיהוי המניעים של כל צד להשגת המטרה ובאילו יעדים ומדדים נמדדת הצלחתו.</a:t>
            </a:r>
          </a:p>
          <a:p>
            <a:pPr marL="365125" eaLnBrk="1" hangingPunct="1"/>
            <a:r>
              <a:rPr lang="he-IL" altLang="he-IL" sz="2800" smtClean="0"/>
              <a:t>בחינה של מטרת השותפות בעיני האחר, תאפשר לחברי השותפות לזהות ולהבין פערים באופן בו הם מגדירים הצלחה.</a:t>
            </a:r>
          </a:p>
          <a:p>
            <a:pPr marL="365125" eaLnBrk="1" hangingPunct="1">
              <a:buFontTx/>
              <a:buNone/>
            </a:pPr>
            <a:endParaRPr lang="he-IL" altLang="he-IL" sz="2800" smtClean="0"/>
          </a:p>
          <a:p>
            <a:pPr marL="365125" eaLnBrk="1" hangingPunct="1"/>
            <a:endParaRPr lang="en-US" altLang="he-IL" sz="2800" smtClean="0"/>
          </a:p>
        </p:txBody>
      </p:sp>
      <p:sp>
        <p:nvSpPr>
          <p:cNvPr id="5" name="Footer Placeholder 2"/>
          <p:cNvSpPr txBox="1">
            <a:spLocks/>
          </p:cNvSpPr>
          <p:nvPr/>
        </p:nvSpPr>
        <p:spPr>
          <a:xfrm>
            <a:off x="6793319" y="6484420"/>
            <a:ext cx="2350681" cy="365125"/>
          </a:xfrm>
          <a:prstGeom prst="rect">
            <a:avLst/>
          </a:prstGeom>
        </p:spPr>
        <p:txBody>
          <a:bodyPr vert="horz" anchor="b"/>
          <a:lstStyle>
            <a:defPPr>
              <a:defRPr lang="he-IL"/>
            </a:defPPr>
            <a:lvl1pPr marL="0" algn="r" defTabSz="914400" rtl="1" eaLnBrk="1" latinLnBrk="0" hangingPunct="1">
              <a:defRPr kumimoji="0" sz="10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b="1" dirty="0" smtClean="0"/>
              <a:t>גרן - פיתוח אישי וארגוני בע"מ</a:t>
            </a:r>
            <a:endParaRPr lang="he-IL" b="1" dirty="0"/>
          </a:p>
        </p:txBody>
      </p:sp>
      <p:sp>
        <p:nvSpPr>
          <p:cNvPr id="6" name="TextBox 5"/>
          <p:cNvSpPr txBox="1"/>
          <p:nvPr/>
        </p:nvSpPr>
        <p:spPr>
          <a:xfrm>
            <a:off x="8532440" y="-27384"/>
            <a:ext cx="590225" cy="338554"/>
          </a:xfrm>
          <a:prstGeom prst="rect">
            <a:avLst/>
          </a:prstGeom>
          <a:noFill/>
        </p:spPr>
        <p:txBody>
          <a:bodyPr wrap="none" rtlCol="1">
            <a:spAutoFit/>
          </a:bodyPr>
          <a:lstStyle/>
          <a:p>
            <a:r>
              <a:rPr lang="he-IL" sz="1600" dirty="0" smtClean="0"/>
              <a:t>בס"ד</a:t>
            </a:r>
            <a:endParaRPr lang="he-IL" dirty="0"/>
          </a:p>
        </p:txBody>
      </p:sp>
    </p:spTree>
    <p:extLst>
      <p:ext uri="{BB962C8B-B14F-4D97-AF65-F5344CB8AC3E}">
        <p14:creationId xmlns:p14="http://schemas.microsoft.com/office/powerpoint/2010/main" xmlns="" val="32442409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3362</TotalTime>
  <Words>587</Words>
  <Application>Microsoft Office PowerPoint</Application>
  <PresentationFormat>‫הצגה על המסך (4:3)</PresentationFormat>
  <Paragraphs>106</Paragraphs>
  <Slides>11</Slides>
  <Notes>11</Notes>
  <HiddenSlides>0</HiddenSlides>
  <MMClips>0</MMClips>
  <ScaleCrop>false</ScaleCrop>
  <HeadingPairs>
    <vt:vector size="4" baseType="variant">
      <vt:variant>
        <vt:lpstr>ערכת נושא</vt:lpstr>
      </vt:variant>
      <vt:variant>
        <vt:i4>1</vt:i4>
      </vt:variant>
      <vt:variant>
        <vt:lpstr>כותרות שקופיות</vt:lpstr>
      </vt:variant>
      <vt:variant>
        <vt:i4>11</vt:i4>
      </vt:variant>
    </vt:vector>
  </HeadingPairs>
  <TitlesOfParts>
    <vt:vector size="12" baseType="lpstr">
      <vt:lpstr>Concourse</vt:lpstr>
      <vt:lpstr>הקמה וניהול שותפויות</vt:lpstr>
      <vt:lpstr>שותפות</vt:lpstr>
      <vt:lpstr>מטרות וסדר יום</vt:lpstr>
      <vt:lpstr>יתרון השותפות</vt:lpstr>
      <vt:lpstr>מכשולים לשותפות</vt:lpstr>
      <vt:lpstr>מפתחות הצלחה להקמה ושימור השותפות</vt:lpstr>
      <vt:lpstr>מפתחות הצלחה להקמה - יצירת מטרה משותפת</vt:lpstr>
      <vt:lpstr>מפתחות הצלחה להקמה- זיהוי הערך המוסף של השותפים</vt:lpstr>
      <vt:lpstr>מפתחות הצלחה להקמה- זיהוי והבנת הפערים בנקודות המבט</vt:lpstr>
      <vt:lpstr>מפתחות הצלחה להקמה- הגדרת מדדים משותפים</vt:lpstr>
      <vt:lpstr>מפתחות הצלחה להקמה – קבלת החלטות וניהול קונפליקטים</vt:lpstr>
    </vt:vector>
  </TitlesOfParts>
  <Company>Windows 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פיתוח צוות ענף תקציבים</dc:title>
  <dc:creator>ran</dc:creator>
  <cp:lastModifiedBy>HP</cp:lastModifiedBy>
  <cp:revision>80</cp:revision>
  <dcterms:created xsi:type="dcterms:W3CDTF">2016-11-12T05:09:39Z</dcterms:created>
  <dcterms:modified xsi:type="dcterms:W3CDTF">2018-04-24T06:47:01Z</dcterms:modified>
</cp:coreProperties>
</file>