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2"/>
  </p:notesMasterIdLst>
  <p:sldIdLst>
    <p:sldId id="256" r:id="rId2"/>
    <p:sldId id="334" r:id="rId3"/>
    <p:sldId id="335" r:id="rId4"/>
    <p:sldId id="336" r:id="rId5"/>
    <p:sldId id="337" r:id="rId6"/>
    <p:sldId id="338" r:id="rId7"/>
    <p:sldId id="339" r:id="rId8"/>
    <p:sldId id="340" r:id="rId9"/>
    <p:sldId id="341" r:id="rId10"/>
    <p:sldId id="342"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8" d="100"/>
          <a:sy n="48" d="100"/>
        </p:scale>
        <p:origin x="-1315"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8211331-695B-4E98-AC82-C43CCEB12EE5}" type="datetimeFigureOut">
              <a:rPr lang="he-IL" smtClean="0"/>
              <a:pPr/>
              <a:t>י"ז אדר תשע"ח</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9F26726-0266-43F7-B9AF-075AF3E24EE3}" type="slidenum">
              <a:rPr lang="he-IL" smtClean="0"/>
              <a:pPr/>
              <a:t>‹#›</a:t>
            </a:fld>
            <a:endParaRPr lang="he-IL"/>
          </a:p>
        </p:txBody>
      </p:sp>
    </p:spTree>
    <p:extLst>
      <p:ext uri="{BB962C8B-B14F-4D97-AF65-F5344CB8AC3E}">
        <p14:creationId xmlns:p14="http://schemas.microsoft.com/office/powerpoint/2010/main" xmlns="" val="36673522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59F26726-0266-43F7-B9AF-075AF3E24EE3}" type="slidenum">
              <a:rPr lang="he-IL" smtClean="0"/>
              <a:pPr/>
              <a:t>1</a:t>
            </a:fld>
            <a:endParaRPr lang="he-IL"/>
          </a:p>
        </p:txBody>
      </p:sp>
    </p:spTree>
    <p:extLst>
      <p:ext uri="{BB962C8B-B14F-4D97-AF65-F5344CB8AC3E}">
        <p14:creationId xmlns:p14="http://schemas.microsoft.com/office/powerpoint/2010/main" xmlns="" val="143326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sz="1200" b="1" u="sng" kern="1200" dirty="0" smtClean="0">
                <a:solidFill>
                  <a:schemeClr val="tx1"/>
                </a:solidFill>
                <a:effectLst/>
                <a:latin typeface="+mn-lt"/>
                <a:ea typeface="+mn-ea"/>
                <a:cs typeface="+mn-cs"/>
              </a:rPr>
              <a:t>דוגמאות</a:t>
            </a:r>
            <a:r>
              <a:rPr lang="he-IL" sz="1200" kern="1200" dirty="0" smtClean="0">
                <a:solidFill>
                  <a:schemeClr val="tx1"/>
                </a:solidFill>
                <a:effectLst/>
                <a:latin typeface="+mn-lt"/>
                <a:ea typeface="+mn-ea"/>
                <a:cs typeface="+mn-cs"/>
              </a:rPr>
              <a:t>: דוגמא לשינוי ממעלה ראשונה ברמה האישית יכול להיות מעבר מעישון סיגריות רגילות לסיגריות  "לייט" בעוד ששינוי ממעלה שנייה יהיה שינוי כולל בדרך החיים, הכולל הפסקת עישון מוחלטת, תזונה, ספורט, שינוי סביבת עבודה לוחצת וכו'</a:t>
            </a:r>
            <a:r>
              <a:rPr lang="en-US" sz="1200" kern="1200" dirty="0" smtClean="0">
                <a:solidFill>
                  <a:schemeClr val="tx1"/>
                </a:solidFill>
                <a:effectLst/>
                <a:latin typeface="+mn-lt"/>
                <a:ea typeface="+mn-ea"/>
                <a:cs typeface="+mn-cs"/>
              </a:rPr>
              <a:t>.</a:t>
            </a:r>
          </a:p>
          <a:p>
            <a:pPr algn="r" rtl="1"/>
            <a:r>
              <a:rPr lang="he-IL" sz="1200" b="1" kern="1200" dirty="0" smtClean="0">
                <a:solidFill>
                  <a:schemeClr val="tx1"/>
                </a:solidFill>
                <a:effectLst/>
                <a:latin typeface="+mn-lt"/>
                <a:ea typeface="+mn-ea"/>
                <a:cs typeface="+mn-cs"/>
              </a:rPr>
              <a:t>שינוי מערכתי</a:t>
            </a:r>
            <a:r>
              <a:rPr lang="he-IL" sz="1200" kern="1200" dirty="0" smtClean="0">
                <a:solidFill>
                  <a:schemeClr val="tx1"/>
                </a:solidFill>
                <a:effectLst/>
                <a:latin typeface="+mn-lt"/>
                <a:ea typeface="+mn-ea"/>
                <a:cs typeface="+mn-cs"/>
              </a:rPr>
              <a:t> – כל שינוי, קטן או גדול הדורש חשיבה של מערכת ההקשרים של תת המערכות השונות. </a:t>
            </a:r>
            <a:endParaRPr lang="en-US" sz="1200" kern="1200" dirty="0" smtClean="0">
              <a:solidFill>
                <a:schemeClr val="tx1"/>
              </a:solidFill>
              <a:effectLst/>
              <a:latin typeface="+mn-lt"/>
              <a:ea typeface="+mn-ea"/>
              <a:cs typeface="+mn-cs"/>
            </a:endParaRPr>
          </a:p>
          <a:p>
            <a:pPr algn="r" rtl="1"/>
            <a:r>
              <a:rPr lang="he-IL" sz="1200" b="1" kern="1200" dirty="0" smtClean="0">
                <a:solidFill>
                  <a:schemeClr val="tx1"/>
                </a:solidFill>
                <a:effectLst/>
                <a:latin typeface="+mn-lt"/>
                <a:ea typeface="+mn-ea"/>
                <a:cs typeface="+mn-cs"/>
              </a:rPr>
              <a:t>שינוי מערכתי</a:t>
            </a:r>
            <a:r>
              <a:rPr lang="he-IL" sz="1200" kern="1200" dirty="0" smtClean="0">
                <a:solidFill>
                  <a:schemeClr val="tx1"/>
                </a:solidFill>
                <a:effectLst/>
                <a:latin typeface="+mn-lt"/>
                <a:ea typeface="+mn-ea"/>
                <a:cs typeface="+mn-cs"/>
              </a:rPr>
              <a:t> (הגדרה מצומצמת יותר) - שמתייחס למספר מרכיבים בארגון, בשונה מנקודתי.</a:t>
            </a:r>
            <a:endParaRPr lang="en-US" sz="1200" kern="1200" dirty="0" smtClean="0">
              <a:solidFill>
                <a:schemeClr val="tx1"/>
              </a:solidFill>
              <a:effectLst/>
              <a:latin typeface="+mn-lt"/>
              <a:ea typeface="+mn-ea"/>
              <a:cs typeface="+mn-cs"/>
            </a:endParaRPr>
          </a:p>
          <a:p>
            <a:pPr algn="r" rtl="1"/>
            <a:r>
              <a:rPr lang="he-IL" sz="1200" b="1" u="sng" kern="1200" dirty="0" smtClean="0">
                <a:solidFill>
                  <a:schemeClr val="tx1"/>
                </a:solidFill>
                <a:effectLst/>
                <a:latin typeface="+mn-lt"/>
                <a:ea typeface="+mn-ea"/>
                <a:cs typeface="+mn-cs"/>
              </a:rPr>
              <a:t>דוגמאות: </a:t>
            </a:r>
            <a:endParaRPr lang="en-US" sz="1200" kern="1200" dirty="0" smtClean="0">
              <a:solidFill>
                <a:schemeClr val="tx1"/>
              </a:solidFill>
              <a:effectLst/>
              <a:latin typeface="+mn-lt"/>
              <a:ea typeface="+mn-ea"/>
              <a:cs typeface="+mn-cs"/>
            </a:endParaRPr>
          </a:p>
          <a:p>
            <a:pPr lvl="0" algn="r" rtl="1"/>
            <a:r>
              <a:rPr lang="he-IL" sz="1200" kern="1200" dirty="0" smtClean="0">
                <a:solidFill>
                  <a:schemeClr val="tx1"/>
                </a:solidFill>
                <a:effectLst/>
                <a:latin typeface="+mn-lt"/>
                <a:ea typeface="+mn-ea"/>
                <a:cs typeface="+mn-cs"/>
              </a:rPr>
              <a:t>מדידה בארגון משפיע על גורמים/ מחלקות שונות בארגון משפיע על  מוטיבציה, תהליכי עבודה וכדומה.</a:t>
            </a:r>
            <a:endParaRPr lang="en-US" sz="1200" kern="1200" dirty="0" smtClean="0">
              <a:solidFill>
                <a:schemeClr val="tx1"/>
              </a:solidFill>
              <a:effectLst/>
              <a:latin typeface="+mn-lt"/>
              <a:ea typeface="+mn-ea"/>
              <a:cs typeface="+mn-cs"/>
            </a:endParaRPr>
          </a:p>
          <a:p>
            <a:pPr lvl="0" algn="r" rtl="1"/>
            <a:r>
              <a:rPr lang="he-IL" sz="1200" kern="1200" dirty="0" smtClean="0">
                <a:solidFill>
                  <a:schemeClr val="tx1"/>
                </a:solidFill>
                <a:effectLst/>
                <a:latin typeface="+mn-lt"/>
                <a:ea typeface="+mn-ea"/>
                <a:cs typeface="+mn-cs"/>
              </a:rPr>
              <a:t>שינוי במרכז הקהילתי: תכנית לשילוב אוכלוסייה מודרת (ראה דוגמא מצורפת).</a:t>
            </a:r>
            <a:endParaRPr lang="en-US" sz="1200" kern="1200" dirty="0" smtClean="0">
              <a:solidFill>
                <a:schemeClr val="tx1"/>
              </a:solidFill>
              <a:effectLst/>
              <a:latin typeface="+mn-lt"/>
              <a:ea typeface="+mn-ea"/>
              <a:cs typeface="+mn-cs"/>
            </a:endParaRPr>
          </a:p>
          <a:p>
            <a:pPr algn="r" rtl="1"/>
            <a:r>
              <a:rPr lang="he-IL"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algn="r"/>
            <a:endParaRPr lang="he-IL" dirty="0"/>
          </a:p>
        </p:txBody>
      </p:sp>
      <p:sp>
        <p:nvSpPr>
          <p:cNvPr id="4" name="מציין מיקום של מספר שקופית 3"/>
          <p:cNvSpPr>
            <a:spLocks noGrp="1"/>
          </p:cNvSpPr>
          <p:nvPr>
            <p:ph type="sldNum" sz="quarter" idx="10"/>
          </p:nvPr>
        </p:nvSpPr>
        <p:spPr/>
        <p:txBody>
          <a:bodyPr/>
          <a:lstStyle/>
          <a:p>
            <a:fld id="{BBBC5F39-C8D8-4D6A-988D-BB963F118AE5}" type="slidenum">
              <a:rPr lang="en-US" smtClean="0"/>
              <a:pPr/>
              <a:t>4</a:t>
            </a:fld>
            <a:endParaRPr lang="en-US" dirty="0"/>
          </a:p>
        </p:txBody>
      </p:sp>
    </p:spTree>
    <p:extLst>
      <p:ext uri="{BB962C8B-B14F-4D97-AF65-F5344CB8AC3E}">
        <p14:creationId xmlns:p14="http://schemas.microsoft.com/office/powerpoint/2010/main" xmlns="" val="3528887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4F3FB9-8041-4475-98F4-7AA0ADE32F79}" type="slidenum">
              <a:rPr lang="he-IL"/>
              <a:pPr/>
              <a:t>5</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77DC2A-9D1D-4F3F-87C6-513AC5A3FDAC}" type="datetime8">
              <a:rPr lang="he-IL" smtClean="0"/>
              <a:pPr/>
              <a:t>04 מרץ 18</a:t>
            </a:fld>
            <a:endParaRPr lang="he-IL"/>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he-IL" smtClean="0"/>
              <a:t>גרן - פיתוח אישי וארגוני בע"מ</a:t>
            </a:r>
            <a:endParaRPr lang="he-IL"/>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9F54A42-0AC4-4D99-912F-D2FFED0F9C4B}"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5C9DAC-56CA-4E1C-B8E1-0B26B8F8CFE7}" type="datetime8">
              <a:rPr lang="he-IL" smtClean="0"/>
              <a:pPr/>
              <a:t>04 מרץ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F5A8A7-DAFB-4031-904F-E829A8859E06}" type="datetime8">
              <a:rPr lang="he-IL" smtClean="0"/>
              <a:pPr/>
              <a:t>04 מרץ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Table Placeholder 2"/>
          <p:cNvSpPr>
            <a:spLocks noGrp="1"/>
          </p:cNvSpPr>
          <p:nvPr>
            <p:ph type="tbl" idx="1"/>
          </p:nvPr>
        </p:nvSpPr>
        <p:spPr>
          <a:xfrm>
            <a:off x="457200" y="1600201"/>
            <a:ext cx="8229600" cy="4525963"/>
          </a:xfrm>
        </p:spPr>
        <p:txBody>
          <a:bodyPr/>
          <a:lstStyle/>
          <a:p>
            <a:endParaRPr lang="he-IL"/>
          </a:p>
        </p:txBody>
      </p:sp>
      <p:sp>
        <p:nvSpPr>
          <p:cNvPr id="4" name="Date Placeholder 3"/>
          <p:cNvSpPr>
            <a:spLocks noGrp="1"/>
          </p:cNvSpPr>
          <p:nvPr>
            <p:ph type="dt" sz="half" idx="10"/>
          </p:nvPr>
        </p:nvSpPr>
        <p:spPr>
          <a:xfrm>
            <a:off x="6553200" y="6356351"/>
            <a:ext cx="2133600" cy="365125"/>
          </a:xfrm>
        </p:spPr>
        <p:txBody>
          <a:bodyPr/>
          <a:lstStyle>
            <a:lvl1pPr>
              <a:defRPr/>
            </a:lvl1pPr>
          </a:lstStyle>
          <a:p>
            <a:pPr>
              <a:defRPr/>
            </a:pPr>
            <a:fld id="{60C9D8D8-F6C6-4E6D-BCBA-ABFE62CB0AE4}" type="datetime8">
              <a:rPr lang="he-IL"/>
              <a:pPr>
                <a:defRPr/>
              </a:pPr>
              <a:t>04 מרץ 18</a:t>
            </a:fld>
            <a:endParaRPr lang="he-IL"/>
          </a:p>
        </p:txBody>
      </p:sp>
      <p:sp>
        <p:nvSpPr>
          <p:cNvPr id="5" name="Footer Placeholder 4"/>
          <p:cNvSpPr>
            <a:spLocks noGrp="1"/>
          </p:cNvSpPr>
          <p:nvPr>
            <p:ph type="ftr" sz="quarter" idx="11"/>
          </p:nvPr>
        </p:nvSpPr>
        <p:spPr>
          <a:xfrm>
            <a:off x="3124200" y="6356351"/>
            <a:ext cx="2895600" cy="365125"/>
          </a:xfrm>
        </p:spPr>
        <p:txBody>
          <a:bodyPr/>
          <a:lstStyle>
            <a:lvl1pPr>
              <a:defRPr/>
            </a:lvl1pPr>
          </a:lstStyle>
          <a:p>
            <a:pPr>
              <a:defRPr/>
            </a:pPr>
            <a:endParaRPr lang="he-IL"/>
          </a:p>
        </p:txBody>
      </p:sp>
      <p:sp>
        <p:nvSpPr>
          <p:cNvPr id="6" name="Slide Number Placeholder 5"/>
          <p:cNvSpPr>
            <a:spLocks noGrp="1"/>
          </p:cNvSpPr>
          <p:nvPr>
            <p:ph type="sldNum" sz="quarter" idx="12"/>
          </p:nvPr>
        </p:nvSpPr>
        <p:spPr>
          <a:xfrm>
            <a:off x="457200" y="6356351"/>
            <a:ext cx="2133600" cy="365125"/>
          </a:xfrm>
        </p:spPr>
        <p:txBody>
          <a:bodyPr/>
          <a:lstStyle>
            <a:lvl1pPr>
              <a:defRPr/>
            </a:lvl1pPr>
          </a:lstStyle>
          <a:p>
            <a:pPr>
              <a:defRPr/>
            </a:pPr>
            <a:fld id="{874846DF-1ED1-4550-9778-4311A5FD974E}" type="slidenum">
              <a:rPr lang="he-IL"/>
              <a:pPr>
                <a:defRPr/>
              </a:pPr>
              <a:t>‹#›</a:t>
            </a:fld>
            <a:endParaRPr lang="he-IL"/>
          </a:p>
        </p:txBody>
      </p:sp>
    </p:spTree>
    <p:extLst>
      <p:ext uri="{BB962C8B-B14F-4D97-AF65-F5344CB8AC3E}">
        <p14:creationId xmlns:p14="http://schemas.microsoft.com/office/powerpoint/2010/main" xmlns="" val="3535096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2F6DCF-7410-4096-A36F-8BD4E44E2E57}" type="datetime8">
              <a:rPr lang="he-IL" smtClean="0"/>
              <a:pPr/>
              <a:t>04 מרץ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C87CCD3-1A27-462F-90ED-9EA525A3CA0F}" type="datetime8">
              <a:rPr lang="he-IL" smtClean="0"/>
              <a:pPr/>
              <a:t>04 מרץ 18</a:t>
            </a:fld>
            <a:endParaRPr lang="he-IL"/>
          </a:p>
        </p:txBody>
      </p:sp>
      <p:sp>
        <p:nvSpPr>
          <p:cNvPr id="5" name="Footer Placeholder 4"/>
          <p:cNvSpPr>
            <a:spLocks noGrp="1"/>
          </p:cNvSpPr>
          <p:nvPr>
            <p:ph type="ftr" sz="quarter" idx="11"/>
          </p:nvPr>
        </p:nvSpPr>
        <p:spPr/>
        <p:txBody>
          <a:bodyPr/>
          <a:lstStyle>
            <a:extLst/>
          </a:lstStyle>
          <a:p>
            <a:r>
              <a:rPr lang="he-IL" smtClean="0"/>
              <a:t>גרן - פיתוח אישי וארגוני בע"מ</a:t>
            </a:r>
            <a:endParaRPr lang="he-IL"/>
          </a:p>
        </p:txBody>
      </p:sp>
      <p:sp>
        <p:nvSpPr>
          <p:cNvPr id="6" name="Slide Number Placeholder 5"/>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DDD133-181D-4B28-8F76-482C99F29DCE}" type="datetime8">
              <a:rPr lang="he-IL" smtClean="0"/>
              <a:pPr/>
              <a:t>04 מרץ 18</a:t>
            </a:fld>
            <a:endParaRPr lang="he-IL"/>
          </a:p>
        </p:txBody>
      </p:sp>
      <p:sp>
        <p:nvSpPr>
          <p:cNvPr id="6" name="Footer Placeholder 5"/>
          <p:cNvSpPr>
            <a:spLocks noGrp="1"/>
          </p:cNvSpPr>
          <p:nvPr>
            <p:ph type="ftr" sz="quarter" idx="11"/>
          </p:nvPr>
        </p:nvSpPr>
        <p:spPr/>
        <p:txBody>
          <a:bodyPr/>
          <a:lstStyle>
            <a:extLst/>
          </a:lstStyle>
          <a:p>
            <a:r>
              <a:rPr lang="he-IL" smtClean="0"/>
              <a:t>גרן - פיתוח אישי וארגוני בע"מ</a:t>
            </a:r>
            <a:endParaRPr lang="he-IL"/>
          </a:p>
        </p:txBody>
      </p:sp>
      <p:sp>
        <p:nvSpPr>
          <p:cNvPr id="7" name="Slide Number Placeholder 6"/>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F04E4E5-C5D4-43BD-9CF5-454001A765F2}" type="datetime8">
              <a:rPr lang="he-IL" smtClean="0"/>
              <a:pPr/>
              <a:t>04 מרץ 18</a:t>
            </a:fld>
            <a:endParaRPr lang="he-IL"/>
          </a:p>
        </p:txBody>
      </p:sp>
      <p:sp>
        <p:nvSpPr>
          <p:cNvPr id="8" name="Footer Placeholder 7"/>
          <p:cNvSpPr>
            <a:spLocks noGrp="1"/>
          </p:cNvSpPr>
          <p:nvPr>
            <p:ph type="ftr" sz="quarter" idx="11"/>
          </p:nvPr>
        </p:nvSpPr>
        <p:spPr/>
        <p:txBody>
          <a:bodyPr/>
          <a:lstStyle>
            <a:extLst/>
          </a:lstStyle>
          <a:p>
            <a:r>
              <a:rPr lang="he-IL" smtClean="0"/>
              <a:t>גרן - פיתוח אישי וארגוני בע"מ</a:t>
            </a:r>
            <a:endParaRPr lang="he-IL"/>
          </a:p>
        </p:txBody>
      </p:sp>
      <p:sp>
        <p:nvSpPr>
          <p:cNvPr id="9" name="Slide Number Placeholder 8"/>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FC75730-6E2C-45FF-BCB4-D2EBBE368FF2}" type="datetime8">
              <a:rPr lang="he-IL" smtClean="0"/>
              <a:pPr/>
              <a:t>04 מרץ 18</a:t>
            </a:fld>
            <a:endParaRPr lang="he-IL"/>
          </a:p>
        </p:txBody>
      </p:sp>
      <p:sp>
        <p:nvSpPr>
          <p:cNvPr id="4" name="Footer Placeholder 3"/>
          <p:cNvSpPr>
            <a:spLocks noGrp="1"/>
          </p:cNvSpPr>
          <p:nvPr>
            <p:ph type="ftr" sz="quarter" idx="11"/>
          </p:nvPr>
        </p:nvSpPr>
        <p:spPr/>
        <p:txBody>
          <a:bodyPr/>
          <a:lstStyle>
            <a:extLst/>
          </a:lstStyle>
          <a:p>
            <a:r>
              <a:rPr lang="he-IL" smtClean="0"/>
              <a:t>גרן - פיתוח אישי וארגוני בע"מ</a:t>
            </a:r>
            <a:endParaRPr lang="he-IL"/>
          </a:p>
        </p:txBody>
      </p:sp>
      <p:sp>
        <p:nvSpPr>
          <p:cNvPr id="5" name="Slide Number Placeholder 4"/>
          <p:cNvSpPr>
            <a:spLocks noGrp="1"/>
          </p:cNvSpPr>
          <p:nvPr>
            <p:ph type="sldNum" sz="quarter" idx="12"/>
          </p:nvPr>
        </p:nvSpPr>
        <p:spPr/>
        <p:txBody>
          <a:bodyPr/>
          <a:lstStyle>
            <a:extLst/>
          </a:lstStyle>
          <a:p>
            <a:fld id="{69F54A42-0AC4-4D99-912F-D2FFED0F9C4B}" type="slidenum">
              <a:rPr lang="he-IL" smtClean="0"/>
              <a:pPr/>
              <a:t>‹#›</a:t>
            </a:fld>
            <a:endParaRPr lang="he-IL"/>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586AD27-17BC-40E9-8076-87CA4AD9B5E6}" type="datetime8">
              <a:rPr lang="he-IL" smtClean="0"/>
              <a:pPr/>
              <a:t>04 מרץ 18</a:t>
            </a:fld>
            <a:endParaRPr lang="he-IL"/>
          </a:p>
        </p:txBody>
      </p:sp>
      <p:sp>
        <p:nvSpPr>
          <p:cNvPr id="3" name="Footer Placeholder 2"/>
          <p:cNvSpPr>
            <a:spLocks noGrp="1"/>
          </p:cNvSpPr>
          <p:nvPr>
            <p:ph type="ftr" sz="quarter" idx="11"/>
          </p:nvPr>
        </p:nvSpPr>
        <p:spPr/>
        <p:txBody>
          <a:bodyPr/>
          <a:lstStyle>
            <a:extLst/>
          </a:lstStyle>
          <a:p>
            <a:r>
              <a:rPr lang="he-IL" smtClean="0"/>
              <a:t>גרן - פיתוח אישי וארגוני בע"מ</a:t>
            </a:r>
            <a:endParaRPr lang="he-IL"/>
          </a:p>
        </p:txBody>
      </p:sp>
      <p:sp>
        <p:nvSpPr>
          <p:cNvPr id="4" name="Slide Number Placeholder 3"/>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0100890-6CDA-4377-BDAA-2A4582E43175}" type="datetime8">
              <a:rPr lang="he-IL" smtClean="0"/>
              <a:pPr/>
              <a:t>04 מרץ 18</a:t>
            </a:fld>
            <a:endParaRPr lang="he-IL"/>
          </a:p>
        </p:txBody>
      </p:sp>
      <p:sp>
        <p:nvSpPr>
          <p:cNvPr id="6" name="Footer Placeholder 5"/>
          <p:cNvSpPr>
            <a:spLocks noGrp="1"/>
          </p:cNvSpPr>
          <p:nvPr>
            <p:ph type="ftr" sz="quarter" idx="11"/>
          </p:nvPr>
        </p:nvSpPr>
        <p:spPr/>
        <p:txBody>
          <a:bodyPr/>
          <a:lstStyle>
            <a:extLst/>
          </a:lstStyle>
          <a:p>
            <a:r>
              <a:rPr lang="he-IL" smtClean="0"/>
              <a:t>גרן - פיתוח אישי וארגוני בע"מ</a:t>
            </a:r>
            <a:endParaRPr lang="he-IL"/>
          </a:p>
        </p:txBody>
      </p:sp>
      <p:sp>
        <p:nvSpPr>
          <p:cNvPr id="7" name="Slide Number Placeholder 6"/>
          <p:cNvSpPr>
            <a:spLocks noGrp="1"/>
          </p:cNvSpPr>
          <p:nvPr>
            <p:ph type="sldNum" sz="quarter" idx="12"/>
          </p:nvPr>
        </p:nvSpPr>
        <p:spPr/>
        <p:txBody>
          <a:bodyPr/>
          <a:lstStyle>
            <a:extLst/>
          </a:lstStyle>
          <a:p>
            <a:fld id="{69F54A42-0AC4-4D99-912F-D2FFED0F9C4B}"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A9E67B7-E60A-420A-997B-FB194E17E5E3}" type="datetime8">
              <a:rPr lang="he-IL" smtClean="0"/>
              <a:pPr/>
              <a:t>04 מרץ 18</a:t>
            </a:fld>
            <a:endParaRPr lang="he-IL"/>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he-IL" smtClean="0"/>
              <a:t>גרן - פיתוח אישי וארגוני בע"מ</a:t>
            </a:r>
            <a:endParaRPr lang="he-IL"/>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9F54A42-0AC4-4D99-912F-D2FFED0F9C4B}" type="slidenum">
              <a:rPr lang="he-IL" smtClean="0"/>
              <a:pPr/>
              <a:t>‹#›</a:t>
            </a:fld>
            <a:endParaRPr lang="he-IL"/>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250FD01-2210-48AC-BB98-7D4C54E51D23}" type="datetime8">
              <a:rPr lang="he-IL" smtClean="0"/>
              <a:pPr/>
              <a:t>04 מרץ 18</a:t>
            </a:fld>
            <a:endParaRPr lang="he-IL"/>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he-IL" smtClean="0"/>
              <a:t>גרן - פיתוח אישי וארגוני בע"מ</a:t>
            </a:r>
            <a:endParaRPr lang="he-IL"/>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F54A42-0AC4-4D99-912F-D2FFED0F9C4B}"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Lst>
  <p:hf sldNum="0" hd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he-IL" dirty="0" smtClean="0"/>
              <a:t>ניהול שינוי מערכתי</a:t>
            </a:r>
            <a:endParaRPr lang="he-IL" dirty="0"/>
          </a:p>
        </p:txBody>
      </p:sp>
      <p:sp>
        <p:nvSpPr>
          <p:cNvPr id="3" name="Subtitle 2"/>
          <p:cNvSpPr>
            <a:spLocks noGrp="1"/>
          </p:cNvSpPr>
          <p:nvPr>
            <p:ph type="subTitle" idx="1"/>
          </p:nvPr>
        </p:nvSpPr>
        <p:spPr/>
        <p:txBody>
          <a:bodyPr/>
          <a:lstStyle/>
          <a:p>
            <a:r>
              <a:rPr lang="he-IL" dirty="0" smtClean="0"/>
              <a:t>מנהלי גרעינים – מפגש מספר 5</a:t>
            </a:r>
            <a:endParaRPr lang="he-IL" dirty="0"/>
          </a:p>
        </p:txBody>
      </p:sp>
      <p:sp>
        <p:nvSpPr>
          <p:cNvPr id="6" name="Footer Placeholder 2"/>
          <p:cNvSpPr>
            <a:spLocks noGrp="1"/>
          </p:cNvSpPr>
          <p:nvPr>
            <p:ph type="ftr" sz="quarter" idx="11"/>
          </p:nvPr>
        </p:nvSpPr>
        <p:spPr>
          <a:xfrm>
            <a:off x="6757823" y="6407944"/>
            <a:ext cx="2350681" cy="365125"/>
          </a:xfrm>
        </p:spPr>
        <p:txBody>
          <a:bodyPr/>
          <a:lstStyle/>
          <a:p>
            <a:r>
              <a:rPr lang="he-IL" b="1" dirty="0" smtClean="0"/>
              <a:t>גרן - פיתוח אישי וארגוני בע"מ</a:t>
            </a:r>
            <a:endParaRPr lang="he-IL" b="1" dirty="0"/>
          </a:p>
        </p:txBody>
      </p:sp>
      <p:sp>
        <p:nvSpPr>
          <p:cNvPr id="5" name="TextBox 4"/>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3465752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just"/>
            <a:r>
              <a:rPr lang="he-IL" sz="4000" dirty="0" smtClean="0"/>
              <a:t>טיפים- מה עלי להדגיש אם אני </a:t>
            </a:r>
            <a:br>
              <a:rPr lang="he-IL" sz="4000" dirty="0" smtClean="0"/>
            </a:br>
            <a:r>
              <a:rPr lang="he-IL" sz="4000" dirty="0" smtClean="0"/>
              <a:t>נמוך בסגנון מנהיגות זה?</a:t>
            </a:r>
            <a:endParaRPr lang="he-IL" sz="4000" dirty="0"/>
          </a:p>
        </p:txBody>
      </p:sp>
      <p:graphicFrame>
        <p:nvGraphicFramePr>
          <p:cNvPr id="6" name="מציין מיקום תוכן 5"/>
          <p:cNvGraphicFramePr>
            <a:graphicFrameLocks noGrp="1"/>
          </p:cNvGraphicFramePr>
          <p:nvPr>
            <p:ph idx="1"/>
            <p:extLst>
              <p:ext uri="{D42A27DB-BD31-4B8C-83A1-F6EECF244321}">
                <p14:modId xmlns:p14="http://schemas.microsoft.com/office/powerpoint/2010/main" xmlns="" val="1278250863"/>
              </p:ext>
            </p:extLst>
          </p:nvPr>
        </p:nvGraphicFramePr>
        <p:xfrm>
          <a:off x="457200" y="2201672"/>
          <a:ext cx="8229600" cy="1913128"/>
        </p:xfrm>
        <a:graphic>
          <a:graphicData uri="http://schemas.openxmlformats.org/drawingml/2006/table">
            <a:tbl>
              <a:tblPr rtl="1" firstRow="1" bandRow="1">
                <a:tableStyleId>{5C22544A-7EE6-4342-B048-85BDC9FD1C3A}</a:tableStyleId>
              </a:tblPr>
              <a:tblGrid>
                <a:gridCol w="1371600"/>
                <a:gridCol w="1371600"/>
                <a:gridCol w="1371600"/>
                <a:gridCol w="1371600"/>
                <a:gridCol w="1371600"/>
                <a:gridCol w="1371600"/>
              </a:tblGrid>
              <a:tr h="370840">
                <a:tc>
                  <a:txBody>
                    <a:bodyPr/>
                    <a:lstStyle/>
                    <a:p>
                      <a:pPr algn="r" rtl="0" fontAlgn="base">
                        <a:lnSpc>
                          <a:spcPct val="115000"/>
                        </a:lnSpc>
                        <a:spcAft>
                          <a:spcPts val="0"/>
                        </a:spcAft>
                      </a:pPr>
                      <a:r>
                        <a:rPr lang="he-IL" sz="1800" dirty="0">
                          <a:latin typeface="Calibri"/>
                          <a:ea typeface="Times New Roman"/>
                          <a:cs typeface="Arial"/>
                        </a:rPr>
                        <a:t>מאמן</a:t>
                      </a:r>
                      <a:endParaRPr lang="en-US" sz="1100" dirty="0">
                        <a:latin typeface="Calibri"/>
                        <a:ea typeface="Calibri"/>
                        <a:cs typeface="Arial"/>
                      </a:endParaRPr>
                    </a:p>
                  </a:txBody>
                  <a:tcPr marL="68580" marR="68580" marT="0" marB="0"/>
                </a:tc>
                <a:tc>
                  <a:txBody>
                    <a:bodyPr/>
                    <a:lstStyle/>
                    <a:p>
                      <a:pPr algn="r" rtl="0" fontAlgn="base">
                        <a:lnSpc>
                          <a:spcPct val="115000"/>
                        </a:lnSpc>
                        <a:spcAft>
                          <a:spcPts val="0"/>
                        </a:spcAft>
                      </a:pPr>
                      <a:r>
                        <a:rPr lang="he-IL" sz="1800">
                          <a:latin typeface="Calibri"/>
                          <a:ea typeface="Times New Roman"/>
                          <a:cs typeface="Arial"/>
                        </a:rPr>
                        <a:t>קוצב</a:t>
                      </a:r>
                      <a:endParaRPr lang="en-US" sz="1100">
                        <a:latin typeface="Calibri"/>
                        <a:ea typeface="Calibri"/>
                        <a:cs typeface="Arial"/>
                      </a:endParaRPr>
                    </a:p>
                  </a:txBody>
                  <a:tcPr marL="68580" marR="68580" marT="0" marB="0"/>
                </a:tc>
                <a:tc>
                  <a:txBody>
                    <a:bodyPr/>
                    <a:lstStyle/>
                    <a:p>
                      <a:pPr algn="r" rtl="0" fontAlgn="base">
                        <a:lnSpc>
                          <a:spcPct val="115000"/>
                        </a:lnSpc>
                        <a:spcAft>
                          <a:spcPts val="0"/>
                        </a:spcAft>
                      </a:pPr>
                      <a:r>
                        <a:rPr lang="he-IL" sz="1800">
                          <a:latin typeface="Calibri"/>
                          <a:ea typeface="Times New Roman"/>
                          <a:cs typeface="Arial"/>
                        </a:rPr>
                        <a:t>דמוקרטי</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800">
                          <a:latin typeface="Calibri"/>
                          <a:ea typeface="Times New Roman"/>
                          <a:cs typeface="Arial"/>
                        </a:rPr>
                        <a:t>מתייחס</a:t>
                      </a:r>
                      <a:endParaRPr lang="en-US" sz="1100">
                        <a:latin typeface="Calibri"/>
                        <a:ea typeface="Calibri"/>
                        <a:cs typeface="Arial"/>
                      </a:endParaRPr>
                    </a:p>
                  </a:txBody>
                  <a:tcPr marL="68580" marR="68580" marT="0" marB="0"/>
                </a:tc>
                <a:tc>
                  <a:txBody>
                    <a:bodyPr/>
                    <a:lstStyle/>
                    <a:p>
                      <a:pPr algn="r" rtl="0" fontAlgn="base">
                        <a:lnSpc>
                          <a:spcPct val="115000"/>
                        </a:lnSpc>
                        <a:spcAft>
                          <a:spcPts val="0"/>
                        </a:spcAft>
                      </a:pPr>
                      <a:r>
                        <a:rPr lang="he-IL" sz="1800">
                          <a:latin typeface="Calibri"/>
                          <a:ea typeface="Times New Roman"/>
                          <a:cs typeface="Arial"/>
                        </a:rPr>
                        <a:t>השראתי</a:t>
                      </a:r>
                      <a:endParaRPr lang="en-US" sz="1100">
                        <a:latin typeface="Calibri"/>
                        <a:ea typeface="Calibri"/>
                        <a:cs typeface="Arial"/>
                      </a:endParaRPr>
                    </a:p>
                  </a:txBody>
                  <a:tcPr marL="68580" marR="68580" marT="0" marB="0"/>
                </a:tc>
                <a:tc>
                  <a:txBody>
                    <a:bodyPr/>
                    <a:lstStyle/>
                    <a:p>
                      <a:pPr algn="r" rtl="0" fontAlgn="base">
                        <a:lnSpc>
                          <a:spcPct val="115000"/>
                        </a:lnSpc>
                        <a:spcAft>
                          <a:spcPts val="0"/>
                        </a:spcAft>
                      </a:pPr>
                      <a:r>
                        <a:rPr lang="he-IL" sz="1800">
                          <a:latin typeface="Calibri"/>
                          <a:ea typeface="Times New Roman"/>
                          <a:cs typeface="Arial"/>
                        </a:rPr>
                        <a:t>תובעני</a:t>
                      </a:r>
                      <a:endParaRPr lang="en-US" sz="1100">
                        <a:latin typeface="Calibri"/>
                        <a:ea typeface="Calibri"/>
                        <a:cs typeface="Arial"/>
                      </a:endParaRPr>
                    </a:p>
                  </a:txBody>
                  <a:tcPr marL="68580" marR="68580" marT="0" marB="0"/>
                </a:tc>
              </a:tr>
              <a:tr h="370840">
                <a:tc>
                  <a:txBody>
                    <a:bodyPr/>
                    <a:lstStyle/>
                    <a:p>
                      <a:pPr algn="r" rtl="1" fontAlgn="base">
                        <a:lnSpc>
                          <a:spcPct val="115000"/>
                        </a:lnSpc>
                        <a:spcAft>
                          <a:spcPts val="0"/>
                        </a:spcAft>
                      </a:pPr>
                      <a:r>
                        <a:rPr lang="he-IL" sz="1100" dirty="0">
                          <a:latin typeface="Calibri"/>
                          <a:ea typeface="Times New Roman"/>
                          <a:cs typeface="Arial"/>
                        </a:rPr>
                        <a:t>השקע זמן ותשומת לב בהכשרה יסודית של כל אחד , ובליווי שלו בחדשים הראשונים.</a:t>
                      </a:r>
                      <a:endParaRPr lang="en-US" sz="1100" dirty="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וודא שאתה מציב סטנדרטים גבוהים בתהליך השינוי,  </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וודא לדון בתמונת העתיד עם הצוות המוביל/ ההנהלה, ולשתפם בעיצובה</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התייחס לחששות ולאיומים שיש לכל אחד/ וכל צוות  </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השקע תשומת לב וזמן בהלהבת הצוות לגבי השינוי</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הקפד  לא לאפשר לדיונים להמשך באופן אינסופי.</a:t>
                      </a:r>
                      <a:endParaRPr lang="en-US" sz="1100">
                        <a:latin typeface="Calibri"/>
                        <a:ea typeface="Calibri"/>
                        <a:cs typeface="Arial"/>
                      </a:endParaRPr>
                    </a:p>
                  </a:txBody>
                  <a:tcPr marL="68580" marR="68580" marT="0" marB="0"/>
                </a:tc>
              </a:tr>
              <a:tr h="370840">
                <a:tc>
                  <a:txBody>
                    <a:bodyPr/>
                    <a:lstStyle/>
                    <a:p>
                      <a:pPr algn="r" rtl="0" fontAlgn="base">
                        <a:lnSpc>
                          <a:spcPct val="115000"/>
                        </a:lnSpc>
                        <a:spcAft>
                          <a:spcPts val="0"/>
                        </a:spcAft>
                      </a:pPr>
                      <a:endParaRPr lang="en-US" sz="1100">
                        <a:latin typeface="Arial"/>
                        <a:ea typeface="Times New Roman"/>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וודא שאתה דורש מהצוות שינוי בקצב משמעותי (אך לא מהיר מדי)</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וודא שיתוף של הצוות / וההנהלה בעיצוב תכנית השינוי</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עודד כל עובד לגבי מה שירוויח מהשינוי ומה החוזקות שלו שיסייעו לו בשינוי</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a:latin typeface="Calibri"/>
                          <a:ea typeface="Times New Roman"/>
                          <a:cs typeface="Arial"/>
                        </a:rPr>
                        <a:t>וודא שאתה מעביר תמונה ברורה של תוצאת השינוי</a:t>
                      </a:r>
                      <a:endParaRPr lang="en-US" sz="1100">
                        <a:latin typeface="Calibri"/>
                        <a:ea typeface="Calibri"/>
                        <a:cs typeface="Arial"/>
                      </a:endParaRPr>
                    </a:p>
                  </a:txBody>
                  <a:tcPr marL="68580" marR="68580" marT="0" marB="0"/>
                </a:tc>
                <a:tc>
                  <a:txBody>
                    <a:bodyPr/>
                    <a:lstStyle/>
                    <a:p>
                      <a:pPr algn="r" rtl="1" fontAlgn="base">
                        <a:lnSpc>
                          <a:spcPct val="115000"/>
                        </a:lnSpc>
                        <a:spcAft>
                          <a:spcPts val="0"/>
                        </a:spcAft>
                      </a:pPr>
                      <a:r>
                        <a:rPr lang="he-IL" sz="1100" dirty="0">
                          <a:latin typeface="Calibri"/>
                          <a:ea typeface="Times New Roman"/>
                          <a:cs typeface="Arial"/>
                        </a:rPr>
                        <a:t>הקפד שכולם מבצעים את מה שהחלטתם יחדיו</a:t>
                      </a:r>
                      <a:endParaRPr lang="en-US" sz="1100" dirty="0">
                        <a:latin typeface="Calibri"/>
                        <a:ea typeface="Calibri"/>
                        <a:cs typeface="Arial"/>
                      </a:endParaRPr>
                    </a:p>
                  </a:txBody>
                  <a:tcPr marL="68580" marR="68580" marT="0" marB="0"/>
                </a:tc>
              </a:tr>
            </a:tbl>
          </a:graphicData>
        </a:graphic>
      </p:graphicFrame>
      <p:sp>
        <p:nvSpPr>
          <p:cNvPr id="4" name="מציין מיקום של כותרת תחתונה 3"/>
          <p:cNvSpPr>
            <a:spLocks noGrp="1"/>
          </p:cNvSpPr>
          <p:nvPr>
            <p:ph type="ftr" sz="quarter" idx="11"/>
          </p:nvPr>
        </p:nvSpPr>
        <p:spPr/>
        <p:txBody>
          <a:bodyPr/>
          <a:lstStyle/>
          <a:p>
            <a:pPr>
              <a:defRPr/>
            </a:pPr>
            <a:endParaRPr lang="en-US" dirty="0"/>
          </a:p>
        </p:txBody>
      </p:sp>
      <p:sp>
        <p:nvSpPr>
          <p:cNvPr id="5" name="מציין מיקום של מספר שקופית 4"/>
          <p:cNvSpPr>
            <a:spLocks noGrp="1"/>
          </p:cNvSpPr>
          <p:nvPr>
            <p:ph type="sldNum" sz="quarter" idx="12"/>
          </p:nvPr>
        </p:nvSpPr>
        <p:spPr/>
        <p:txBody>
          <a:bodyPr/>
          <a:lstStyle/>
          <a:p>
            <a:pPr>
              <a:defRPr/>
            </a:pPr>
            <a:fld id="{084CD6DC-8F1C-4475-974B-4D95EC01D69A}" type="slidenum">
              <a:rPr lang="he-IL" smtClean="0"/>
              <a:pPr>
                <a:defRPr/>
              </a:pPr>
              <a:t>10</a:t>
            </a:fld>
            <a:endParaRPr lang="en-US"/>
          </a:p>
        </p:txBody>
      </p:sp>
      <p:sp>
        <p:nvSpPr>
          <p:cNvPr id="23553" name="Rectangle 1"/>
          <p:cNvSpPr>
            <a:spLocks noChangeArrowheads="1"/>
          </p:cNvSpPr>
          <p:nvPr/>
        </p:nvSpPr>
        <p:spPr bwMode="auto">
          <a:xfrm>
            <a:off x="520017" y="4955486"/>
            <a:ext cx="8081058" cy="10618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5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דוגמא</a:t>
            </a:r>
          </a:p>
          <a:p>
            <a:pPr marL="0" marR="0" lvl="0" indent="0" algn="r" defTabSz="914400" rtl="1" eaLnBrk="0" fontAlgn="base" latinLnBrk="0" hangingPunct="0">
              <a:lnSpc>
                <a:spcPct val="15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מנהל גבוה בדמוקרטי ומתייחס ובינוני במאמן, קוצב ותובעני. אולם- נמוך בהשראתי</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לכן- עליו להשקיע תשומת לב וזמן בהלהבת הצוות לגבי השינוי,ולוודא שאתה מעביר תמונה ברורה של תוצאת השינוי</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8" name="TextBox 7"/>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291516129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just"/>
            <a:r>
              <a:rPr lang="he-IL" dirty="0" smtClean="0"/>
              <a:t>ניהול שינוי – מטרת המפגש</a:t>
            </a:r>
            <a:endParaRPr lang="he-IL" dirty="0"/>
          </a:p>
        </p:txBody>
      </p:sp>
      <p:sp>
        <p:nvSpPr>
          <p:cNvPr id="3" name="מציין מיקום תוכן 2"/>
          <p:cNvSpPr>
            <a:spLocks noGrp="1"/>
          </p:cNvSpPr>
          <p:nvPr>
            <p:ph idx="1"/>
          </p:nvPr>
        </p:nvSpPr>
        <p:spPr/>
        <p:txBody>
          <a:bodyPr/>
          <a:lstStyle/>
          <a:p>
            <a:r>
              <a:rPr lang="he-IL" sz="2800" dirty="0" smtClean="0">
                <a:solidFill>
                  <a:schemeClr val="tx1"/>
                </a:solidFill>
              </a:rPr>
              <a:t>המנהל ידע לתכנן שינוי מערכתי, תוך התייחסות:</a:t>
            </a:r>
          </a:p>
          <a:p>
            <a:pPr lvl="1"/>
            <a:r>
              <a:rPr lang="he-IL" sz="2800" dirty="0" smtClean="0">
                <a:solidFill>
                  <a:schemeClr val="tx1"/>
                </a:solidFill>
              </a:rPr>
              <a:t>למשתנים השונים בשינוי (תמונת עתיד, משאבים)</a:t>
            </a:r>
          </a:p>
          <a:p>
            <a:pPr lvl="1"/>
            <a:r>
              <a:rPr lang="he-IL" sz="2800" dirty="0" smtClean="0">
                <a:solidFill>
                  <a:schemeClr val="tx1"/>
                </a:solidFill>
              </a:rPr>
              <a:t>למסגרות הרלוונטיות לשינוי (קהילה, מזכירות, יחידה </a:t>
            </a:r>
            <a:r>
              <a:rPr lang="he-IL" sz="2800" dirty="0" err="1" smtClean="0">
                <a:solidFill>
                  <a:schemeClr val="tx1"/>
                </a:solidFill>
              </a:rPr>
              <a:t>מסויימת</a:t>
            </a:r>
            <a:r>
              <a:rPr lang="he-IL" sz="2800" dirty="0" smtClean="0">
                <a:solidFill>
                  <a:schemeClr val="tx1"/>
                </a:solidFill>
              </a:rPr>
              <a:t>)</a:t>
            </a:r>
          </a:p>
          <a:p>
            <a:pPr lvl="1"/>
            <a:r>
              <a:rPr lang="he-IL" sz="2800" dirty="0" smtClean="0">
                <a:solidFill>
                  <a:schemeClr val="tx1"/>
                </a:solidFill>
              </a:rPr>
              <a:t>לסגנון המנהיגות האישי שלו.</a:t>
            </a:r>
          </a:p>
          <a:p>
            <a:pPr lvl="1"/>
            <a:endParaRPr lang="en-US" sz="2800" dirty="0" smtClean="0">
              <a:solidFill>
                <a:schemeClr val="tx1"/>
              </a:solidFill>
            </a:endParaRPr>
          </a:p>
          <a:p>
            <a:pPr marL="0" indent="0">
              <a:buNone/>
            </a:pPr>
            <a:endParaRPr lang="he-IL" sz="2800" dirty="0">
              <a:solidFill>
                <a:schemeClr val="tx1"/>
              </a:solidFill>
            </a:endParaRPr>
          </a:p>
        </p:txBody>
      </p:sp>
      <p:sp>
        <p:nvSpPr>
          <p:cNvPr id="6"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7" name="TextBox 6"/>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25084651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69"/>
            <a:ext cx="8229600" cy="1143000"/>
          </a:xfrm>
        </p:spPr>
        <p:txBody>
          <a:bodyPr/>
          <a:lstStyle/>
          <a:p>
            <a:pPr algn="just"/>
            <a:r>
              <a:rPr lang="he-IL" dirty="0" smtClean="0"/>
              <a:t>ניהול השינוי – מבנה המפגש</a:t>
            </a:r>
            <a:endParaRPr lang="he-I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17929309"/>
              </p:ext>
            </p:extLst>
          </p:nvPr>
        </p:nvGraphicFramePr>
        <p:xfrm>
          <a:off x="457200" y="1600200"/>
          <a:ext cx="8229600" cy="222504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algn="ctr" rtl="1">
                        <a:lnSpc>
                          <a:spcPct val="115000"/>
                        </a:lnSpc>
                        <a:spcBef>
                          <a:spcPts val="500"/>
                        </a:spcBef>
                        <a:spcAft>
                          <a:spcPts val="0"/>
                        </a:spcAft>
                      </a:pPr>
                      <a:r>
                        <a:rPr lang="he-IL" sz="2000" b="1" u="sng" dirty="0">
                          <a:effectLst/>
                          <a:latin typeface="Calibri"/>
                          <a:ea typeface="Times New Roman"/>
                          <a:cs typeface="Arial"/>
                        </a:rPr>
                        <a:t>שעה</a:t>
                      </a:r>
                      <a:endParaRPr lang="en-US" sz="1400" dirty="0">
                        <a:effectLst/>
                        <a:latin typeface="Calibri"/>
                        <a:ea typeface="Times New Roman"/>
                        <a:cs typeface="Arial"/>
                      </a:endParaRPr>
                    </a:p>
                  </a:txBody>
                  <a:tcPr marL="68580" marR="68580" marT="0" marB="0"/>
                </a:tc>
                <a:tc>
                  <a:txBody>
                    <a:bodyPr/>
                    <a:lstStyle/>
                    <a:p>
                      <a:pPr algn="ctr" rtl="1">
                        <a:lnSpc>
                          <a:spcPct val="115000"/>
                        </a:lnSpc>
                        <a:spcBef>
                          <a:spcPts val="500"/>
                        </a:spcBef>
                        <a:spcAft>
                          <a:spcPts val="0"/>
                        </a:spcAft>
                      </a:pPr>
                      <a:r>
                        <a:rPr lang="he-IL" sz="2000" b="1" u="sng" dirty="0">
                          <a:effectLst/>
                          <a:latin typeface="Calibri"/>
                          <a:ea typeface="Times New Roman"/>
                          <a:cs typeface="Arial"/>
                        </a:rPr>
                        <a:t>נושא</a:t>
                      </a:r>
                      <a:endParaRPr lang="en-US" sz="1400" dirty="0">
                        <a:effectLst/>
                        <a:latin typeface="Calibri"/>
                        <a:ea typeface="Times New Roman"/>
                        <a:cs typeface="Arial"/>
                      </a:endParaRPr>
                    </a:p>
                  </a:txBody>
                  <a:tcPr marL="68580" marR="68580" marT="0" marB="0"/>
                </a:tc>
              </a:tr>
              <a:tr h="370840">
                <a:tc>
                  <a:txBody>
                    <a:bodyPr/>
                    <a:lstStyle/>
                    <a:p>
                      <a:pPr algn="r" rtl="1">
                        <a:lnSpc>
                          <a:spcPct val="115000"/>
                        </a:lnSpc>
                        <a:spcBef>
                          <a:spcPts val="500"/>
                        </a:spcBef>
                        <a:spcAft>
                          <a:spcPts val="0"/>
                        </a:spcAft>
                      </a:pPr>
                      <a:r>
                        <a:rPr lang="he-IL" sz="2000" dirty="0" smtClean="0">
                          <a:effectLst/>
                          <a:latin typeface="Calibri"/>
                          <a:ea typeface="Times New Roman"/>
                          <a:cs typeface="Arial"/>
                        </a:rPr>
                        <a:t>13:30 – 14:15</a:t>
                      </a:r>
                      <a:endParaRPr lang="en-US" sz="1400" dirty="0">
                        <a:effectLst/>
                        <a:latin typeface="Calibri"/>
                        <a:ea typeface="Times New Roman"/>
                        <a:cs typeface="Arial"/>
                      </a:endParaRPr>
                    </a:p>
                  </a:txBody>
                  <a:tcPr marL="68580" marR="68580" marT="0" marB="0"/>
                </a:tc>
                <a:tc>
                  <a:txBody>
                    <a:bodyPr/>
                    <a:lstStyle/>
                    <a:p>
                      <a:pPr marL="0" marR="0" indent="0" algn="r" defTabSz="914400" rtl="1" eaLnBrk="1" fontAlgn="auto" latinLnBrk="0" hangingPunct="1">
                        <a:lnSpc>
                          <a:spcPct val="115000"/>
                        </a:lnSpc>
                        <a:spcBef>
                          <a:spcPts val="500"/>
                        </a:spcBef>
                        <a:spcAft>
                          <a:spcPts val="0"/>
                        </a:spcAft>
                        <a:buClrTx/>
                        <a:buSzTx/>
                        <a:buFontTx/>
                        <a:buNone/>
                        <a:tabLst/>
                        <a:defRPr/>
                      </a:pPr>
                      <a:r>
                        <a:rPr lang="he-IL" sz="2000" kern="1200" dirty="0" smtClean="0">
                          <a:solidFill>
                            <a:schemeClr val="dk1"/>
                          </a:solidFill>
                          <a:effectLst/>
                          <a:latin typeface="Calibri"/>
                          <a:ea typeface="Times New Roman"/>
                          <a:cs typeface="Arial"/>
                        </a:rPr>
                        <a:t>עמדות כלפי שינוי ותבנית ניהול שינוי</a:t>
                      </a:r>
                      <a:endParaRPr lang="en-US" sz="2000" kern="1200" dirty="0" smtClean="0">
                        <a:solidFill>
                          <a:schemeClr val="dk1"/>
                        </a:solidFill>
                        <a:effectLst/>
                        <a:latin typeface="Calibri"/>
                        <a:ea typeface="Times New Roman"/>
                        <a:cs typeface="Arial"/>
                      </a:endParaRPr>
                    </a:p>
                  </a:txBody>
                  <a:tcPr marL="68580" marR="68580" marT="0" marB="0"/>
                </a:tc>
              </a:tr>
              <a:tr h="370840">
                <a:tc>
                  <a:txBody>
                    <a:bodyPr/>
                    <a:lstStyle/>
                    <a:p>
                      <a:pPr algn="r" rtl="1">
                        <a:lnSpc>
                          <a:spcPct val="115000"/>
                        </a:lnSpc>
                        <a:spcBef>
                          <a:spcPts val="500"/>
                        </a:spcBef>
                        <a:spcAft>
                          <a:spcPts val="0"/>
                        </a:spcAft>
                      </a:pPr>
                      <a:r>
                        <a:rPr lang="he-IL" sz="2000" dirty="0" smtClean="0">
                          <a:effectLst/>
                          <a:latin typeface="Calibri"/>
                          <a:ea typeface="Times New Roman"/>
                          <a:cs typeface="Arial"/>
                        </a:rPr>
                        <a:t>14:15 – 15:00</a:t>
                      </a:r>
                      <a:endParaRPr lang="en-US" sz="1400" dirty="0">
                        <a:effectLst/>
                        <a:latin typeface="Calibri"/>
                        <a:ea typeface="Times New Roman"/>
                        <a:cs typeface="Arial"/>
                      </a:endParaRPr>
                    </a:p>
                  </a:txBody>
                  <a:tcPr marL="68580" marR="68580" marT="0" marB="0"/>
                </a:tc>
                <a:tc>
                  <a:txBody>
                    <a:bodyPr/>
                    <a:lstStyle/>
                    <a:p>
                      <a:pPr algn="r" rtl="1">
                        <a:lnSpc>
                          <a:spcPct val="115000"/>
                        </a:lnSpc>
                        <a:spcBef>
                          <a:spcPts val="500"/>
                        </a:spcBef>
                        <a:spcAft>
                          <a:spcPts val="0"/>
                        </a:spcAft>
                      </a:pPr>
                      <a:r>
                        <a:rPr lang="he-IL" sz="2000" dirty="0" smtClean="0">
                          <a:effectLst/>
                          <a:latin typeface="Calibri"/>
                          <a:ea typeface="Times New Roman"/>
                          <a:cs typeface="Arial"/>
                        </a:rPr>
                        <a:t>תרגול תבנית ניהול שינוי</a:t>
                      </a:r>
                      <a:endParaRPr lang="en-US" sz="1400" dirty="0">
                        <a:effectLst/>
                        <a:latin typeface="Calibri"/>
                        <a:ea typeface="Times New Roman"/>
                        <a:cs typeface="Arial"/>
                      </a:endParaRPr>
                    </a:p>
                  </a:txBody>
                  <a:tcPr marL="68580" marR="68580" marT="0" marB="0"/>
                </a:tc>
              </a:tr>
              <a:tr h="370840">
                <a:tc>
                  <a:txBody>
                    <a:bodyPr/>
                    <a:lstStyle/>
                    <a:p>
                      <a:pPr algn="r" rtl="1">
                        <a:lnSpc>
                          <a:spcPct val="115000"/>
                        </a:lnSpc>
                        <a:spcBef>
                          <a:spcPts val="500"/>
                        </a:spcBef>
                        <a:spcAft>
                          <a:spcPts val="0"/>
                        </a:spcAft>
                      </a:pPr>
                      <a:r>
                        <a:rPr lang="he-IL" sz="2000" dirty="0" smtClean="0">
                          <a:effectLst/>
                          <a:latin typeface="Calibri"/>
                          <a:ea typeface="Times New Roman"/>
                          <a:cs typeface="Arial"/>
                        </a:rPr>
                        <a:t>15:00 </a:t>
                      </a:r>
                      <a:r>
                        <a:rPr lang="he-IL" sz="2000" dirty="0">
                          <a:effectLst/>
                          <a:latin typeface="Calibri"/>
                          <a:ea typeface="Times New Roman"/>
                          <a:cs typeface="Arial"/>
                        </a:rPr>
                        <a:t>– </a:t>
                      </a:r>
                      <a:r>
                        <a:rPr lang="he-IL" sz="2000" dirty="0" smtClean="0">
                          <a:effectLst/>
                          <a:latin typeface="Calibri"/>
                          <a:ea typeface="Times New Roman"/>
                          <a:cs typeface="Arial"/>
                        </a:rPr>
                        <a:t>15:10</a:t>
                      </a:r>
                      <a:endParaRPr lang="en-US" sz="1400" dirty="0">
                        <a:effectLst/>
                        <a:latin typeface="Calibri"/>
                        <a:ea typeface="Times New Roman"/>
                        <a:cs typeface="Arial"/>
                      </a:endParaRPr>
                    </a:p>
                  </a:txBody>
                  <a:tcPr marL="68580" marR="68580" marT="0" marB="0"/>
                </a:tc>
                <a:tc>
                  <a:txBody>
                    <a:bodyPr/>
                    <a:lstStyle/>
                    <a:p>
                      <a:pPr algn="r" rtl="1">
                        <a:lnSpc>
                          <a:spcPct val="115000"/>
                        </a:lnSpc>
                        <a:spcBef>
                          <a:spcPts val="500"/>
                        </a:spcBef>
                        <a:spcAft>
                          <a:spcPts val="0"/>
                        </a:spcAft>
                      </a:pPr>
                      <a:r>
                        <a:rPr lang="he-IL" sz="2000" kern="1200" dirty="0" smtClean="0">
                          <a:solidFill>
                            <a:schemeClr val="dk1"/>
                          </a:solidFill>
                          <a:effectLst/>
                          <a:latin typeface="Calibri"/>
                          <a:ea typeface="Times New Roman"/>
                          <a:cs typeface="Arial"/>
                        </a:rPr>
                        <a:t>הפסקה</a:t>
                      </a:r>
                      <a:endParaRPr lang="en-US" sz="2000" kern="1200" dirty="0">
                        <a:solidFill>
                          <a:schemeClr val="dk1"/>
                        </a:solidFill>
                        <a:effectLst/>
                        <a:latin typeface="Calibri"/>
                        <a:ea typeface="Times New Roman"/>
                        <a:cs typeface="Arial"/>
                      </a:endParaRPr>
                    </a:p>
                  </a:txBody>
                  <a:tcPr marL="68580" marR="68580" marT="0" marB="0"/>
                </a:tc>
              </a:tr>
              <a:tr h="370840">
                <a:tc>
                  <a:txBody>
                    <a:bodyPr/>
                    <a:lstStyle/>
                    <a:p>
                      <a:pPr algn="r" rtl="1">
                        <a:lnSpc>
                          <a:spcPct val="115000"/>
                        </a:lnSpc>
                        <a:spcBef>
                          <a:spcPts val="500"/>
                        </a:spcBef>
                        <a:spcAft>
                          <a:spcPts val="0"/>
                        </a:spcAft>
                      </a:pPr>
                      <a:r>
                        <a:rPr lang="he-IL" sz="2000" dirty="0" smtClean="0">
                          <a:effectLst/>
                          <a:latin typeface="Calibri"/>
                          <a:ea typeface="Times New Roman"/>
                          <a:cs typeface="Arial"/>
                        </a:rPr>
                        <a:t>15:10 </a:t>
                      </a:r>
                      <a:r>
                        <a:rPr lang="he-IL" sz="2000" dirty="0">
                          <a:effectLst/>
                          <a:latin typeface="Calibri"/>
                          <a:ea typeface="Times New Roman"/>
                          <a:cs typeface="Arial"/>
                        </a:rPr>
                        <a:t>– </a:t>
                      </a:r>
                      <a:r>
                        <a:rPr lang="he-IL" sz="2000" dirty="0" smtClean="0">
                          <a:effectLst/>
                          <a:latin typeface="Calibri"/>
                          <a:ea typeface="Times New Roman"/>
                          <a:cs typeface="Arial"/>
                        </a:rPr>
                        <a:t>15:45</a:t>
                      </a:r>
                      <a:endParaRPr lang="en-US" sz="1400" dirty="0">
                        <a:effectLst/>
                        <a:latin typeface="Calibri"/>
                        <a:ea typeface="Times New Roman"/>
                        <a:cs typeface="Arial"/>
                      </a:endParaRPr>
                    </a:p>
                  </a:txBody>
                  <a:tcPr marL="68580" marR="68580" marT="0" marB="0"/>
                </a:tc>
                <a:tc>
                  <a:txBody>
                    <a:bodyPr/>
                    <a:lstStyle/>
                    <a:p>
                      <a:pPr algn="r" rtl="1">
                        <a:lnSpc>
                          <a:spcPct val="115000"/>
                        </a:lnSpc>
                        <a:spcBef>
                          <a:spcPts val="500"/>
                        </a:spcBef>
                        <a:spcAft>
                          <a:spcPts val="0"/>
                        </a:spcAft>
                      </a:pPr>
                      <a:r>
                        <a:rPr lang="he-IL" sz="2000" dirty="0" smtClean="0">
                          <a:effectLst/>
                          <a:latin typeface="Calibri"/>
                          <a:ea typeface="Times New Roman"/>
                          <a:cs typeface="Arial"/>
                        </a:rPr>
                        <a:t>סגנונות</a:t>
                      </a:r>
                      <a:r>
                        <a:rPr lang="he-IL" sz="2000" baseline="0" dirty="0" smtClean="0">
                          <a:effectLst/>
                          <a:latin typeface="Calibri"/>
                          <a:ea typeface="Times New Roman"/>
                          <a:cs typeface="Arial"/>
                        </a:rPr>
                        <a:t> מנהיגות בניהול שינוי</a:t>
                      </a:r>
                      <a:endParaRPr lang="en-US" sz="1400" dirty="0">
                        <a:effectLst/>
                        <a:latin typeface="Calibri"/>
                        <a:ea typeface="Times New Roman"/>
                        <a:cs typeface="Arial"/>
                      </a:endParaRPr>
                    </a:p>
                  </a:txBody>
                  <a:tcPr marL="68580" marR="68580" marT="0" marB="0"/>
                </a:tc>
              </a:tr>
              <a:tr h="370840">
                <a:tc>
                  <a:txBody>
                    <a:bodyPr/>
                    <a:lstStyle/>
                    <a:p>
                      <a:pPr algn="r" rtl="1">
                        <a:lnSpc>
                          <a:spcPct val="115000"/>
                        </a:lnSpc>
                        <a:spcBef>
                          <a:spcPts val="500"/>
                        </a:spcBef>
                        <a:spcAft>
                          <a:spcPts val="0"/>
                        </a:spcAft>
                      </a:pPr>
                      <a:r>
                        <a:rPr lang="he-IL" sz="2000" dirty="0" smtClean="0">
                          <a:effectLst/>
                          <a:latin typeface="Calibri"/>
                          <a:ea typeface="Times New Roman"/>
                          <a:cs typeface="Arial"/>
                        </a:rPr>
                        <a:t>15:45 </a:t>
                      </a:r>
                      <a:r>
                        <a:rPr lang="he-IL" sz="2000" dirty="0">
                          <a:effectLst/>
                          <a:latin typeface="Calibri"/>
                          <a:ea typeface="Times New Roman"/>
                          <a:cs typeface="Arial"/>
                        </a:rPr>
                        <a:t>– </a:t>
                      </a:r>
                      <a:r>
                        <a:rPr lang="he-IL" sz="2000" dirty="0" smtClean="0">
                          <a:effectLst/>
                          <a:latin typeface="Calibri"/>
                          <a:ea typeface="Times New Roman"/>
                          <a:cs typeface="Arial"/>
                        </a:rPr>
                        <a:t>16:00</a:t>
                      </a:r>
                      <a:endParaRPr lang="en-US" sz="1400" dirty="0">
                        <a:effectLst/>
                        <a:latin typeface="Calibri"/>
                        <a:ea typeface="Times New Roman"/>
                        <a:cs typeface="Arial"/>
                      </a:endParaRPr>
                    </a:p>
                  </a:txBody>
                  <a:tcPr marL="68580" marR="68580" marT="0" marB="0"/>
                </a:tc>
                <a:tc>
                  <a:txBody>
                    <a:bodyPr/>
                    <a:lstStyle/>
                    <a:p>
                      <a:pPr algn="r" rtl="1">
                        <a:lnSpc>
                          <a:spcPct val="115000"/>
                        </a:lnSpc>
                        <a:spcBef>
                          <a:spcPts val="500"/>
                        </a:spcBef>
                        <a:spcAft>
                          <a:spcPts val="0"/>
                        </a:spcAft>
                      </a:pPr>
                      <a:r>
                        <a:rPr lang="he-IL" sz="2000" dirty="0" smtClean="0">
                          <a:effectLst/>
                          <a:latin typeface="Calibri"/>
                          <a:ea typeface="Times New Roman"/>
                          <a:cs typeface="Arial"/>
                        </a:rPr>
                        <a:t>סיכום</a:t>
                      </a:r>
                      <a:endParaRPr lang="en-US" sz="1400" dirty="0">
                        <a:effectLst/>
                        <a:latin typeface="Calibri"/>
                        <a:ea typeface="Times New Roman"/>
                        <a:cs typeface="Arial"/>
                      </a:endParaRPr>
                    </a:p>
                  </a:txBody>
                  <a:tcPr marL="68580" marR="68580" marT="0" marB="0"/>
                </a:tc>
              </a:tr>
            </a:tbl>
          </a:graphicData>
        </a:graphic>
      </p:graphicFrame>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20031781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just"/>
            <a:r>
              <a:rPr lang="he-IL" dirty="0" smtClean="0"/>
              <a:t>שינוי הגדרות</a:t>
            </a:r>
            <a:endParaRPr lang="he-IL" dirty="0"/>
          </a:p>
        </p:txBody>
      </p:sp>
      <p:sp>
        <p:nvSpPr>
          <p:cNvPr id="3" name="מציין מיקום תוכן 2"/>
          <p:cNvSpPr>
            <a:spLocks noGrp="1"/>
          </p:cNvSpPr>
          <p:nvPr>
            <p:ph idx="1"/>
          </p:nvPr>
        </p:nvSpPr>
        <p:spPr/>
        <p:txBody>
          <a:bodyPr>
            <a:normAutofit/>
          </a:bodyPr>
          <a:lstStyle/>
          <a:p>
            <a:pPr lvl="1"/>
            <a:endParaRPr lang="he-IL" sz="2800" u="sng" dirty="0">
              <a:solidFill>
                <a:schemeClr val="tx1"/>
              </a:solidFill>
            </a:endParaRPr>
          </a:p>
          <a:p>
            <a:pPr marL="0" indent="0">
              <a:buNone/>
            </a:pPr>
            <a:endParaRPr lang="he-IL" sz="2800" dirty="0">
              <a:solidFill>
                <a:schemeClr val="tx1"/>
              </a:solidFill>
            </a:endParaRPr>
          </a:p>
        </p:txBody>
      </p:sp>
      <p:sp>
        <p:nvSpPr>
          <p:cNvPr id="4" name="מציין מיקום תוכן 2"/>
          <p:cNvSpPr txBox="1">
            <a:spLocks/>
          </p:cNvSpPr>
          <p:nvPr/>
        </p:nvSpPr>
        <p:spPr bwMode="auto">
          <a:xfrm>
            <a:off x="536223" y="146473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r" rtl="1" fontAlgn="base">
              <a:spcBef>
                <a:spcPct val="20000"/>
              </a:spcBef>
              <a:spcAft>
                <a:spcPct val="0"/>
              </a:spcAft>
              <a:buBlip>
                <a:blip r:embed="rId3"/>
              </a:buBlip>
              <a:defRPr sz="2200" kern="1200">
                <a:solidFill>
                  <a:srgbClr val="7C7677"/>
                </a:solidFill>
                <a:latin typeface="+mn-lt"/>
                <a:ea typeface="+mn-ea"/>
                <a:cs typeface="+mn-cs"/>
              </a:defRPr>
            </a:lvl1pPr>
            <a:lvl2pPr marL="742950" indent="-285750" algn="r" rtl="1" fontAlgn="base">
              <a:spcBef>
                <a:spcPct val="20000"/>
              </a:spcBef>
              <a:spcAft>
                <a:spcPct val="0"/>
              </a:spcAft>
              <a:buBlip>
                <a:blip r:embed="rId4"/>
              </a:buBlip>
              <a:defRPr sz="2200" kern="1200">
                <a:solidFill>
                  <a:srgbClr val="7C7677"/>
                </a:solidFill>
                <a:latin typeface="+mn-lt"/>
                <a:ea typeface="+mn-ea"/>
                <a:cs typeface="+mn-cs"/>
              </a:defRPr>
            </a:lvl2pPr>
            <a:lvl3pPr marL="1143000" indent="-228600" algn="r" rtl="1" fontAlgn="base">
              <a:spcBef>
                <a:spcPct val="20000"/>
              </a:spcBef>
              <a:spcAft>
                <a:spcPct val="0"/>
              </a:spcAft>
              <a:buFont typeface="Arial" charset="0"/>
              <a:buChar char="•"/>
              <a:defRPr sz="2200" kern="1200">
                <a:solidFill>
                  <a:srgbClr val="7C7677"/>
                </a:solidFill>
                <a:latin typeface="+mn-lt"/>
                <a:ea typeface="+mn-ea"/>
                <a:cs typeface="+mn-cs"/>
              </a:defRPr>
            </a:lvl3pPr>
            <a:lvl4pPr marL="1600200" indent="-228600" algn="r" rtl="1" fontAlgn="base">
              <a:spcBef>
                <a:spcPct val="20000"/>
              </a:spcBef>
              <a:spcAft>
                <a:spcPct val="0"/>
              </a:spcAft>
              <a:buFont typeface="Arial" charset="0"/>
              <a:buChar char="–"/>
              <a:defRPr sz="2200" kern="1200">
                <a:solidFill>
                  <a:srgbClr val="7C7677"/>
                </a:solidFill>
                <a:latin typeface="+mn-lt"/>
                <a:ea typeface="+mn-ea"/>
                <a:cs typeface="+mn-cs"/>
              </a:defRPr>
            </a:lvl4pPr>
            <a:lvl5pPr marL="2057400" indent="-228600" algn="r" rtl="1" fontAlgn="base">
              <a:spcBef>
                <a:spcPct val="20000"/>
              </a:spcBef>
              <a:spcAft>
                <a:spcPct val="0"/>
              </a:spcAft>
              <a:buFont typeface="Arial" charset="0"/>
              <a:buChar char="»"/>
              <a:defRPr sz="2200" kern="1200">
                <a:solidFill>
                  <a:srgbClr val="7C7677"/>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he-IL" sz="2800" b="1" dirty="0" smtClean="0">
                <a:solidFill>
                  <a:schemeClr val="tx1"/>
                </a:solidFill>
              </a:rPr>
              <a:t>שינוי </a:t>
            </a:r>
            <a:r>
              <a:rPr lang="he-IL" sz="2800" dirty="0" smtClean="0">
                <a:solidFill>
                  <a:schemeClr val="tx1"/>
                </a:solidFill>
              </a:rPr>
              <a:t>– המרה של מצב אחד במצב אחר.</a:t>
            </a:r>
          </a:p>
          <a:p>
            <a:pPr marL="0" indent="0">
              <a:buFontTx/>
              <a:buNone/>
            </a:pPr>
            <a:endParaRPr lang="he-IL" sz="2800" b="1" dirty="0" smtClean="0">
              <a:solidFill>
                <a:schemeClr val="tx1"/>
              </a:solidFill>
            </a:endParaRPr>
          </a:p>
          <a:p>
            <a:pPr marL="0" indent="0">
              <a:buFontTx/>
              <a:buNone/>
            </a:pPr>
            <a:endParaRPr lang="he-IL" sz="2800" b="1" dirty="0">
              <a:solidFill>
                <a:schemeClr val="tx1"/>
              </a:solidFill>
            </a:endParaRPr>
          </a:p>
          <a:p>
            <a:pPr marL="0" indent="0">
              <a:buFontTx/>
              <a:buNone/>
            </a:pPr>
            <a:endParaRPr lang="he-IL" sz="2800" b="1" dirty="0" smtClean="0">
              <a:solidFill>
                <a:schemeClr val="tx1"/>
              </a:solidFill>
            </a:endParaRPr>
          </a:p>
          <a:p>
            <a:pPr marL="0" indent="0">
              <a:buFontTx/>
              <a:buNone/>
            </a:pPr>
            <a:r>
              <a:rPr lang="he-IL" sz="2800" b="1" dirty="0" smtClean="0">
                <a:solidFill>
                  <a:schemeClr val="tx1"/>
                </a:solidFill>
              </a:rPr>
              <a:t>שינוי </a:t>
            </a:r>
            <a:r>
              <a:rPr lang="he-IL" sz="2800" b="1" dirty="0">
                <a:solidFill>
                  <a:schemeClr val="tx1"/>
                </a:solidFill>
              </a:rPr>
              <a:t>מערכתי</a:t>
            </a:r>
            <a:r>
              <a:rPr lang="he-IL" sz="2800" dirty="0">
                <a:solidFill>
                  <a:schemeClr val="tx1"/>
                </a:solidFill>
              </a:rPr>
              <a:t> </a:t>
            </a:r>
            <a:r>
              <a:rPr lang="he-IL" sz="2800" dirty="0" smtClean="0">
                <a:solidFill>
                  <a:schemeClr val="tx1"/>
                </a:solidFill>
              </a:rPr>
              <a:t>- מתייחס </a:t>
            </a:r>
            <a:r>
              <a:rPr lang="he-IL" sz="2800" dirty="0">
                <a:solidFill>
                  <a:schemeClr val="tx1"/>
                </a:solidFill>
              </a:rPr>
              <a:t>למספר מרכיבים </a:t>
            </a:r>
            <a:r>
              <a:rPr lang="he-IL" sz="2800" dirty="0" smtClean="0">
                <a:solidFill>
                  <a:schemeClr val="tx1"/>
                </a:solidFill>
              </a:rPr>
              <a:t>בארגון</a:t>
            </a:r>
            <a:r>
              <a:rPr lang="he-IL" sz="2800" dirty="0">
                <a:solidFill>
                  <a:schemeClr val="tx1"/>
                </a:solidFill>
              </a:rPr>
              <a:t>.</a:t>
            </a:r>
            <a:endParaRPr lang="en-US" sz="2800" dirty="0" smtClean="0">
              <a:solidFill>
                <a:schemeClr val="tx1"/>
              </a:solidFill>
            </a:endParaRPr>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255864606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19" name="Group 47"/>
          <p:cNvGraphicFramePr>
            <a:graphicFrameLocks noGrp="1"/>
          </p:cNvGraphicFramePr>
          <p:nvPr>
            <p:ph type="tbl" idx="1"/>
            <p:extLst>
              <p:ext uri="{D42A27DB-BD31-4B8C-83A1-F6EECF244321}">
                <p14:modId xmlns:p14="http://schemas.microsoft.com/office/powerpoint/2010/main" xmlns="" val="2622318051"/>
              </p:ext>
            </p:extLst>
          </p:nvPr>
        </p:nvGraphicFramePr>
        <p:xfrm>
          <a:off x="393700" y="1052513"/>
          <a:ext cx="8210550" cy="4681538"/>
        </p:xfrm>
        <a:graphic>
          <a:graphicData uri="http://schemas.openxmlformats.org/drawingml/2006/table">
            <a:tbl>
              <a:tblPr rtl="1"/>
              <a:tblGrid>
                <a:gridCol w="8210550"/>
              </a:tblGrid>
              <a:tr h="806450">
                <a:tc>
                  <a:txBody>
                    <a:bodyPr/>
                    <a:lstStyle/>
                    <a:p>
                      <a:pPr marL="0" marR="0" lvl="0" indent="0" algn="r" defTabSz="914400" rtl="1"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he-IL" altLang="en-US" sz="2200" b="0" i="0" u="none" strike="noStrike" cap="none" normalizeH="0" baseline="0" dirty="0" smtClean="0">
                          <a:ln>
                            <a:noFill/>
                          </a:ln>
                          <a:solidFill>
                            <a:schemeClr val="tx1"/>
                          </a:solidFill>
                          <a:effectLst/>
                          <a:latin typeface="Perpetua" pitchFamily="18" charset="0"/>
                          <a:cs typeface="Aharoni" pitchFamily="2" charset="-79"/>
                        </a:rPr>
                        <a:t>תמונת עתיד + כישורים + מוטיבציה + משאבים + תכנית  =  </a:t>
                      </a:r>
                      <a:r>
                        <a:rPr kumimoji="0" lang="he-IL" altLang="en-US" sz="2200" b="1" i="0" u="none" strike="noStrike" cap="none" normalizeH="0" baseline="0" dirty="0" smtClean="0">
                          <a:ln>
                            <a:noFill/>
                          </a:ln>
                          <a:solidFill>
                            <a:schemeClr val="tx1"/>
                          </a:solidFill>
                          <a:effectLst/>
                          <a:latin typeface="Perpetua" pitchFamily="18" charset="0"/>
                          <a:cs typeface="Aharoni" pitchFamily="2" charset="-79"/>
                        </a:rPr>
                        <a:t>שינוי</a:t>
                      </a:r>
                      <a:endParaRPr kumimoji="0" lang="en-US" altLang="en-US" sz="2200" b="1" i="0" u="none" strike="noStrike" cap="none" normalizeH="0" baseline="0" dirty="0" smtClean="0">
                        <a:ln>
                          <a:noFill/>
                        </a:ln>
                        <a:solidFill>
                          <a:schemeClr val="tx1"/>
                        </a:solidFill>
                        <a:effectLst/>
                        <a:latin typeface="Perpetua" pitchFamily="18" charset="0"/>
                        <a:cs typeface="Aharoni" pitchFamily="2" charset="-79"/>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r" defTabSz="914400" rtl="1" eaLnBrk="1" fontAlgn="base" latinLnBrk="0" hangingPunct="1">
                        <a:lnSpc>
                          <a:spcPct val="100000"/>
                        </a:lnSpc>
                        <a:spcBef>
                          <a:spcPts val="575"/>
                        </a:spcBef>
                        <a:spcAft>
                          <a:spcPct val="0"/>
                        </a:spcAft>
                        <a:buClr>
                          <a:schemeClr val="tx1"/>
                        </a:buClr>
                        <a:buSzPct val="85000"/>
                        <a:buFont typeface="Wingdings" pitchFamily="2" charset="2"/>
                        <a:buNone/>
                        <a:tabLst/>
                      </a:pPr>
                      <a:r>
                        <a:rPr kumimoji="0" lang="he-IL" altLang="en-US" sz="2200" b="0" i="0" u="none" strike="noStrike" cap="none" normalizeH="0" baseline="0" dirty="0" smtClean="0">
                          <a:ln>
                            <a:noFill/>
                          </a:ln>
                          <a:solidFill>
                            <a:schemeClr val="tx1"/>
                          </a:solidFill>
                          <a:effectLst/>
                          <a:latin typeface="Perpetua" pitchFamily="18" charset="0"/>
                          <a:cs typeface="Aharoni" pitchFamily="2" charset="-79"/>
                        </a:rPr>
                        <a:t> תמונת עתיד + כישורים + מוטיבציה + משאבים + תכנית  = </a:t>
                      </a:r>
                      <a:r>
                        <a:rPr kumimoji="0" lang="he-IL" altLang="en-US" sz="2200" b="1" i="0" u="none" strike="noStrike" cap="none" normalizeH="0" baseline="0" dirty="0" smtClean="0">
                          <a:ln>
                            <a:noFill/>
                          </a:ln>
                          <a:solidFill>
                            <a:schemeClr val="tx1"/>
                          </a:solidFill>
                          <a:effectLst/>
                          <a:latin typeface="Perpetua" pitchFamily="18" charset="0"/>
                          <a:cs typeface="Aharoni" pitchFamily="2" charset="-79"/>
                        </a:rPr>
                        <a:t>בלבול</a:t>
                      </a:r>
                      <a:endParaRPr kumimoji="0" lang="en-US" altLang="en-US" sz="2200" b="1" i="0" u="none" strike="noStrike" cap="none" normalizeH="0" baseline="0" dirty="0" smtClean="0">
                        <a:ln>
                          <a:noFill/>
                        </a:ln>
                        <a:solidFill>
                          <a:schemeClr val="tx1"/>
                        </a:solidFill>
                        <a:effectLst/>
                        <a:latin typeface="Perpetua" pitchFamily="18" charset="0"/>
                        <a:cs typeface="Aharoni" pitchFamily="2" charset="-79"/>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400">
                <a:tc>
                  <a:txBody>
                    <a:bodyPr/>
                    <a:lstStyle/>
                    <a:p>
                      <a:pPr marL="0" marR="0" lvl="0" indent="0" algn="r" defTabSz="914400" rtl="1"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he-IL" altLang="en-US" sz="2200" b="0" i="0" u="none" strike="noStrike" cap="none" normalizeH="0" baseline="0" dirty="0" smtClean="0">
                          <a:ln>
                            <a:noFill/>
                          </a:ln>
                          <a:solidFill>
                            <a:schemeClr val="tx1"/>
                          </a:solidFill>
                          <a:effectLst/>
                          <a:latin typeface="Perpetua" pitchFamily="18" charset="0"/>
                          <a:cs typeface="Aharoni" pitchFamily="2" charset="-79"/>
                        </a:rPr>
                        <a:t>תמונת עתיד + כישורים + מוטיבציה + משאבים + תכנית  = </a:t>
                      </a:r>
                      <a:r>
                        <a:rPr kumimoji="0" lang="he-IL" altLang="en-US" sz="2200" b="1" i="0" u="none" strike="noStrike" cap="none" normalizeH="0" baseline="0" dirty="0" smtClean="0">
                          <a:ln>
                            <a:noFill/>
                          </a:ln>
                          <a:solidFill>
                            <a:schemeClr val="tx1"/>
                          </a:solidFill>
                          <a:effectLst/>
                          <a:latin typeface="Perpetua" pitchFamily="18" charset="0"/>
                          <a:cs typeface="Aharoni" pitchFamily="2" charset="-79"/>
                        </a:rPr>
                        <a:t>חרדה</a:t>
                      </a:r>
                      <a:endParaRPr kumimoji="0" lang="en-US" altLang="en-US" sz="2200" b="1" i="0" u="none" strike="noStrike" cap="none" normalizeH="0" baseline="0" dirty="0" smtClean="0">
                        <a:ln>
                          <a:noFill/>
                        </a:ln>
                        <a:solidFill>
                          <a:schemeClr val="tx1"/>
                        </a:solidFill>
                        <a:effectLst/>
                        <a:latin typeface="Perpetua" pitchFamily="18" charset="0"/>
                        <a:cs typeface="Aharoni" pitchFamily="2" charset="-79"/>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400">
                <a:tc>
                  <a:txBody>
                    <a:bodyPr/>
                    <a:lstStyle/>
                    <a:p>
                      <a:pPr marL="0" marR="0" lvl="0" indent="0" algn="r" defTabSz="914400" rtl="1"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he-IL" altLang="en-US" sz="2200" b="0" i="0" u="none" strike="noStrike" cap="none" normalizeH="0" baseline="0" dirty="0" smtClean="0">
                          <a:ln>
                            <a:noFill/>
                          </a:ln>
                          <a:solidFill>
                            <a:schemeClr val="tx1"/>
                          </a:solidFill>
                          <a:effectLst/>
                          <a:latin typeface="Perpetua" pitchFamily="18" charset="0"/>
                          <a:cs typeface="Aharoni" pitchFamily="2" charset="-79"/>
                        </a:rPr>
                        <a:t>תמונת עתיד + כישורים + מוטיבציה+ משאבים + תכנית  = </a:t>
                      </a:r>
                      <a:r>
                        <a:rPr kumimoji="0" lang="he-IL" altLang="en-US" sz="2200" b="1" i="0" u="none" strike="noStrike" cap="none" normalizeH="0" baseline="0" dirty="0" smtClean="0">
                          <a:ln>
                            <a:noFill/>
                          </a:ln>
                          <a:solidFill>
                            <a:schemeClr val="tx1"/>
                          </a:solidFill>
                          <a:effectLst/>
                          <a:latin typeface="Perpetua" pitchFamily="18" charset="0"/>
                          <a:cs typeface="Aharoni" pitchFamily="2" charset="-79"/>
                        </a:rPr>
                        <a:t>שינוי איטי</a:t>
                      </a:r>
                      <a:endParaRPr kumimoji="0" lang="en-US" altLang="en-US" sz="2200" b="1" i="0" u="none" strike="noStrike" cap="none" normalizeH="0" baseline="0" dirty="0" smtClean="0">
                        <a:ln>
                          <a:noFill/>
                        </a:ln>
                        <a:solidFill>
                          <a:schemeClr val="tx1"/>
                        </a:solidFill>
                        <a:effectLst/>
                        <a:latin typeface="Perpetua" pitchFamily="18" charset="0"/>
                        <a:cs typeface="Aharoni" pitchFamily="2" charset="-79"/>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400">
                <a:tc>
                  <a:txBody>
                    <a:bodyPr/>
                    <a:lstStyle/>
                    <a:p>
                      <a:pPr marL="0" marR="0" lvl="0" indent="0" algn="r" defTabSz="914400" rtl="1"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he-IL" altLang="en-US" sz="2200" b="0" i="0" u="none" strike="noStrike" cap="none" normalizeH="0" baseline="0" dirty="0" smtClean="0">
                          <a:ln>
                            <a:noFill/>
                          </a:ln>
                          <a:solidFill>
                            <a:schemeClr val="tx1"/>
                          </a:solidFill>
                          <a:effectLst/>
                          <a:latin typeface="Perpetua" pitchFamily="18" charset="0"/>
                          <a:cs typeface="Aharoni" pitchFamily="2" charset="-79"/>
                        </a:rPr>
                        <a:t>תמונת עתיד + כישורים + מוטיבציה + משאבים + תכנית  = </a:t>
                      </a:r>
                      <a:r>
                        <a:rPr kumimoji="0" lang="he-IL" altLang="en-US" sz="2200" b="1" i="0" u="none" strike="noStrike" cap="none" normalizeH="0" baseline="0" dirty="0" smtClean="0">
                          <a:ln>
                            <a:noFill/>
                          </a:ln>
                          <a:solidFill>
                            <a:schemeClr val="tx1"/>
                          </a:solidFill>
                          <a:effectLst/>
                          <a:latin typeface="Perpetua" pitchFamily="18" charset="0"/>
                          <a:cs typeface="Aharoni" pitchFamily="2" charset="-79"/>
                        </a:rPr>
                        <a:t>תסכול</a:t>
                      </a:r>
                      <a:endParaRPr kumimoji="0" lang="en-US" altLang="en-US" sz="2200" b="1" i="0" u="none" strike="noStrike" cap="none" normalizeH="0" baseline="0" dirty="0" smtClean="0">
                        <a:ln>
                          <a:noFill/>
                        </a:ln>
                        <a:solidFill>
                          <a:schemeClr val="tx1"/>
                        </a:solidFill>
                        <a:effectLst/>
                        <a:latin typeface="Perpetua" pitchFamily="18" charset="0"/>
                        <a:cs typeface="Aharoni" pitchFamily="2" charset="-79"/>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6288">
                <a:tc>
                  <a:txBody>
                    <a:bodyPr/>
                    <a:lstStyle/>
                    <a:p>
                      <a:pPr marL="0" marR="0" lvl="0" indent="0" algn="r" defTabSz="914400" rtl="1"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he-IL" altLang="en-US" sz="2200" b="0" i="0" u="none" strike="noStrike" cap="none" normalizeH="0" baseline="0" dirty="0" smtClean="0">
                          <a:ln>
                            <a:noFill/>
                          </a:ln>
                          <a:solidFill>
                            <a:schemeClr val="tx1"/>
                          </a:solidFill>
                          <a:effectLst/>
                          <a:latin typeface="Perpetua" pitchFamily="18" charset="0"/>
                          <a:cs typeface="Aharoni" pitchFamily="2" charset="-79"/>
                        </a:rPr>
                        <a:t>תמונת עתיד + כישורים + מוטיבציה + משאבים + תכנית  = </a:t>
                      </a:r>
                      <a:r>
                        <a:rPr kumimoji="0" lang="he-IL" altLang="en-US" sz="2200" b="1" i="0" u="none" strike="noStrike" cap="none" normalizeH="0" baseline="0" dirty="0" smtClean="0">
                          <a:ln>
                            <a:noFill/>
                          </a:ln>
                          <a:solidFill>
                            <a:schemeClr val="tx1"/>
                          </a:solidFill>
                          <a:effectLst/>
                          <a:latin typeface="Perpetua" pitchFamily="18" charset="0"/>
                          <a:cs typeface="Aharoni" pitchFamily="2" charset="-79"/>
                        </a:rPr>
                        <a:t>התחלות שווא</a:t>
                      </a:r>
                      <a:endParaRPr kumimoji="0" lang="en-US" altLang="en-US" sz="2200" b="1" i="0" u="none" strike="noStrike" cap="none" normalizeH="0" baseline="0" dirty="0" smtClean="0">
                        <a:ln>
                          <a:noFill/>
                        </a:ln>
                        <a:solidFill>
                          <a:schemeClr val="tx1"/>
                        </a:solidFill>
                        <a:effectLst/>
                        <a:latin typeface="Perpetua" pitchFamily="18" charset="0"/>
                        <a:cs typeface="Aharoni" pitchFamily="2" charset="-79"/>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 name="Group 1"/>
          <p:cNvGrpSpPr/>
          <p:nvPr/>
        </p:nvGrpSpPr>
        <p:grpSpPr>
          <a:xfrm>
            <a:off x="3093521" y="2035352"/>
            <a:ext cx="4942964" cy="3555994"/>
            <a:chOff x="3093521" y="2035352"/>
            <a:chExt cx="4942964" cy="3555994"/>
          </a:xfrm>
        </p:grpSpPr>
        <p:pic>
          <p:nvPicPr>
            <p:cNvPr id="3074" name="Picture 2" descr="answer_ba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93521" y="5189709"/>
              <a:ext cx="457201" cy="401637"/>
            </a:xfrm>
            <a:prstGeom prst="rect">
              <a:avLst/>
            </a:prstGeom>
            <a:noFill/>
            <a:extLst>
              <a:ext uri="{909E8E84-426E-40DD-AFC4-6F175D3DCCD1}">
                <a14:hiddenFill xmlns:a14="http://schemas.microsoft.com/office/drawing/2010/main" xmlns="">
                  <a:solidFill>
                    <a:srgbClr val="FFFFFF"/>
                  </a:solidFill>
                </a14:hiddenFill>
              </a:ext>
            </a:extLst>
          </p:spPr>
        </p:pic>
        <p:pic>
          <p:nvPicPr>
            <p:cNvPr id="3075" name="Picture 3" descr="answer_ba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08466" y="4397548"/>
              <a:ext cx="457201" cy="401637"/>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4" descr="answer_ba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48852" y="3621262"/>
              <a:ext cx="457201" cy="401637"/>
            </a:xfrm>
            <a:prstGeom prst="rect">
              <a:avLst/>
            </a:prstGeom>
            <a:noFill/>
            <a:extLst>
              <a:ext uri="{909E8E84-426E-40DD-AFC4-6F175D3DCCD1}">
                <a14:hiddenFill xmlns:a14="http://schemas.microsoft.com/office/drawing/2010/main" xmlns="">
                  <a:solidFill>
                    <a:srgbClr val="FFFFFF"/>
                  </a:solidFill>
                </a14:hiddenFill>
              </a:ext>
            </a:extLst>
          </p:spPr>
        </p:pic>
        <p:pic>
          <p:nvPicPr>
            <p:cNvPr id="3077" name="Picture 5" descr="answer_ba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18830" y="2840213"/>
              <a:ext cx="457201" cy="401637"/>
            </a:xfrm>
            <a:prstGeom prst="rect">
              <a:avLst/>
            </a:prstGeom>
            <a:noFill/>
            <a:extLst>
              <a:ext uri="{909E8E84-426E-40DD-AFC4-6F175D3DCCD1}">
                <a14:hiddenFill xmlns:a14="http://schemas.microsoft.com/office/drawing/2010/main" xmlns="">
                  <a:solidFill>
                    <a:srgbClr val="FFFFFF"/>
                  </a:solidFill>
                </a14:hiddenFill>
              </a:ext>
            </a:extLst>
          </p:spPr>
        </p:pic>
        <p:pic>
          <p:nvPicPr>
            <p:cNvPr id="3078" name="Picture 6" descr="answer_ba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79284" y="2035352"/>
              <a:ext cx="457201" cy="401637"/>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3079" name="Rectangle 7"/>
          <p:cNvSpPr>
            <a:spLocks noGrp="1"/>
          </p:cNvSpPr>
          <p:nvPr>
            <p:ph type="title"/>
          </p:nvPr>
        </p:nvSpPr>
        <p:spPr>
          <a:xfrm>
            <a:off x="1201739" y="381000"/>
            <a:ext cx="7340600" cy="533400"/>
          </a:xfrm>
        </p:spPr>
        <p:txBody>
          <a:bodyPr>
            <a:normAutofit fontScale="90000"/>
          </a:bodyPr>
          <a:lstStyle/>
          <a:p>
            <a:pPr algn="r"/>
            <a:r>
              <a:rPr lang="he-IL" altLang="en-US">
                <a:cs typeface="+mn-cs"/>
              </a:rPr>
              <a:t>תבנית ניהול שינוי</a:t>
            </a:r>
            <a:endParaRPr lang="en-US" altLang="en-US">
              <a:cs typeface="+mn-cs"/>
            </a:endParaRPr>
          </a:p>
        </p:txBody>
      </p:sp>
      <p:sp>
        <p:nvSpPr>
          <p:cNvPr id="10"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11" name="TextBox 10"/>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12" name="Picture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273416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11170"/>
            <a:ext cx="8229600" cy="1143000"/>
          </a:xfrm>
        </p:spPr>
        <p:txBody>
          <a:bodyPr/>
          <a:lstStyle/>
          <a:p>
            <a:r>
              <a:rPr lang="he-IL" dirty="0" smtClean="0"/>
              <a:t>גורמים רלוונטיים אפשריים בשינוי</a:t>
            </a:r>
            <a:endParaRPr lang="he-IL" dirty="0"/>
          </a:p>
        </p:txBody>
      </p:sp>
      <p:sp>
        <p:nvSpPr>
          <p:cNvPr id="4" name="מציין מיקום תוכן 2"/>
          <p:cNvSpPr txBox="1">
            <a:spLocks/>
          </p:cNvSpPr>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r" rtl="1" fontAlgn="base">
              <a:spcBef>
                <a:spcPct val="20000"/>
              </a:spcBef>
              <a:spcAft>
                <a:spcPct val="0"/>
              </a:spcAft>
              <a:buBlip>
                <a:blip r:embed="rId2"/>
              </a:buBlip>
              <a:defRPr sz="2200" kern="1200">
                <a:solidFill>
                  <a:srgbClr val="7C7677"/>
                </a:solidFill>
                <a:latin typeface="+mn-lt"/>
                <a:ea typeface="+mn-ea"/>
                <a:cs typeface="+mn-cs"/>
              </a:defRPr>
            </a:lvl1pPr>
            <a:lvl2pPr marL="742950" indent="-285750" algn="r" rtl="1" fontAlgn="base">
              <a:spcBef>
                <a:spcPct val="20000"/>
              </a:spcBef>
              <a:spcAft>
                <a:spcPct val="0"/>
              </a:spcAft>
              <a:buBlip>
                <a:blip r:embed="rId3"/>
              </a:buBlip>
              <a:defRPr sz="2200" kern="1200">
                <a:solidFill>
                  <a:srgbClr val="7C7677"/>
                </a:solidFill>
                <a:latin typeface="+mn-lt"/>
                <a:ea typeface="+mn-ea"/>
                <a:cs typeface="+mn-cs"/>
              </a:defRPr>
            </a:lvl2pPr>
            <a:lvl3pPr marL="1143000" indent="-228600" algn="r" rtl="1" fontAlgn="base">
              <a:spcBef>
                <a:spcPct val="20000"/>
              </a:spcBef>
              <a:spcAft>
                <a:spcPct val="0"/>
              </a:spcAft>
              <a:buFont typeface="Arial" charset="0"/>
              <a:buChar char="•"/>
              <a:defRPr sz="2200" kern="1200">
                <a:solidFill>
                  <a:srgbClr val="7C7677"/>
                </a:solidFill>
                <a:latin typeface="+mn-lt"/>
                <a:ea typeface="+mn-ea"/>
                <a:cs typeface="+mn-cs"/>
              </a:defRPr>
            </a:lvl3pPr>
            <a:lvl4pPr marL="1600200" indent="-228600" algn="r" rtl="1" fontAlgn="base">
              <a:spcBef>
                <a:spcPct val="20000"/>
              </a:spcBef>
              <a:spcAft>
                <a:spcPct val="0"/>
              </a:spcAft>
              <a:buFont typeface="Arial" charset="0"/>
              <a:buChar char="–"/>
              <a:defRPr sz="2200" kern="1200">
                <a:solidFill>
                  <a:srgbClr val="7C7677"/>
                </a:solidFill>
                <a:latin typeface="+mn-lt"/>
                <a:ea typeface="+mn-ea"/>
                <a:cs typeface="+mn-cs"/>
              </a:defRPr>
            </a:lvl4pPr>
            <a:lvl5pPr marL="2057400" indent="-228600" algn="r" rtl="1" fontAlgn="base">
              <a:spcBef>
                <a:spcPct val="20000"/>
              </a:spcBef>
              <a:spcAft>
                <a:spcPct val="0"/>
              </a:spcAft>
              <a:buFont typeface="Arial" charset="0"/>
              <a:buChar char="»"/>
              <a:defRPr sz="2200" kern="1200">
                <a:solidFill>
                  <a:srgbClr val="7C7677"/>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he-IL" sz="2800" dirty="0" smtClean="0">
                <a:solidFill>
                  <a:schemeClr val="tx1"/>
                </a:solidFill>
              </a:rPr>
              <a:t>צוות מוביל</a:t>
            </a:r>
          </a:p>
          <a:p>
            <a:r>
              <a:rPr lang="he-IL" sz="2800" dirty="0" smtClean="0">
                <a:solidFill>
                  <a:schemeClr val="tx1"/>
                </a:solidFill>
              </a:rPr>
              <a:t>מזכירות גרעין</a:t>
            </a:r>
          </a:p>
          <a:p>
            <a:r>
              <a:rPr lang="he-IL" sz="2800" dirty="0" smtClean="0">
                <a:solidFill>
                  <a:schemeClr val="tx1"/>
                </a:solidFill>
              </a:rPr>
              <a:t>מחלקה/יחידה מסוימת</a:t>
            </a:r>
          </a:p>
          <a:p>
            <a:r>
              <a:rPr lang="he-IL" sz="2800" dirty="0" smtClean="0">
                <a:solidFill>
                  <a:schemeClr val="tx1"/>
                </a:solidFill>
              </a:rPr>
              <a:t>גורמים ברשות</a:t>
            </a:r>
          </a:p>
          <a:p>
            <a:r>
              <a:rPr lang="he-IL" sz="2800" dirty="0" smtClean="0">
                <a:solidFill>
                  <a:schemeClr val="tx1"/>
                </a:solidFill>
              </a:rPr>
              <a:t>מדריכים</a:t>
            </a:r>
          </a:p>
          <a:p>
            <a:r>
              <a:rPr lang="he-IL" sz="2800" dirty="0" smtClean="0">
                <a:solidFill>
                  <a:schemeClr val="tx1"/>
                </a:solidFill>
              </a:rPr>
              <a:t>חלקים שונים בקהילה</a:t>
            </a:r>
          </a:p>
          <a:p>
            <a:pPr lvl="1"/>
            <a:endParaRPr lang="en-US" sz="2800" dirty="0" smtClean="0">
              <a:solidFill>
                <a:schemeClr val="tx1"/>
              </a:solidFill>
            </a:endParaRPr>
          </a:p>
          <a:p>
            <a:pPr marL="0" indent="0">
              <a:buFontTx/>
              <a:buNone/>
            </a:pPr>
            <a:endParaRPr lang="he-IL" sz="2800" dirty="0">
              <a:solidFill>
                <a:schemeClr val="tx1"/>
              </a:solidFill>
            </a:endParaRPr>
          </a:p>
        </p:txBody>
      </p:sp>
      <p:sp>
        <p:nvSpPr>
          <p:cNvPr id="5"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6" name="TextBox 5"/>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7" name="Picture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4166160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792162"/>
          </a:xfrm>
        </p:spPr>
        <p:txBody>
          <a:bodyPr/>
          <a:lstStyle/>
          <a:p>
            <a:pPr algn="just"/>
            <a:r>
              <a:rPr lang="he-IL" dirty="0" smtClean="0"/>
              <a:t>שישה סגנונות מנהיגות</a:t>
            </a:r>
            <a:endParaRPr lang="en-US" dirty="0" smtClean="0"/>
          </a:p>
        </p:txBody>
      </p:sp>
      <p:graphicFrame>
        <p:nvGraphicFramePr>
          <p:cNvPr id="5" name="Content Placeholder 4"/>
          <p:cNvGraphicFramePr>
            <a:graphicFrameLocks noGrp="1"/>
          </p:cNvGraphicFramePr>
          <p:nvPr>
            <p:ph idx="1"/>
          </p:nvPr>
        </p:nvGraphicFramePr>
        <p:xfrm>
          <a:off x="533400" y="1112838"/>
          <a:ext cx="8229601" cy="5029200"/>
        </p:xfrm>
        <a:graphic>
          <a:graphicData uri="http://schemas.openxmlformats.org/drawingml/2006/table">
            <a:tbl>
              <a:tblPr firstRow="1" bandRow="1">
                <a:tableStyleId>{5C22544A-7EE6-4342-B048-85BDC9FD1C3A}</a:tableStyleId>
              </a:tblPr>
              <a:tblGrid>
                <a:gridCol w="1255400"/>
                <a:gridCol w="1335399"/>
                <a:gridCol w="1384517"/>
                <a:gridCol w="1255363"/>
                <a:gridCol w="1185619"/>
                <a:gridCol w="1115879"/>
                <a:gridCol w="697424"/>
              </a:tblGrid>
              <a:tr h="221045">
                <a:tc>
                  <a:txBody>
                    <a:bodyPr/>
                    <a:lstStyle/>
                    <a:p>
                      <a:pPr algn="r" rtl="1"/>
                      <a:r>
                        <a:rPr lang="he-IL" sz="1600" b="1" kern="1200" dirty="0" smtClean="0">
                          <a:solidFill>
                            <a:schemeClr val="lt1"/>
                          </a:solidFill>
                          <a:latin typeface="+mn-lt"/>
                          <a:ea typeface="+mn-ea"/>
                          <a:cs typeface="+mn-cs"/>
                        </a:rPr>
                        <a:t>מאמן</a:t>
                      </a:r>
                      <a:endParaRPr lang="en-US" sz="1600" b="1" kern="1200" dirty="0">
                        <a:solidFill>
                          <a:schemeClr val="lt1"/>
                        </a:solidFill>
                        <a:latin typeface="+mn-lt"/>
                        <a:ea typeface="+mn-ea"/>
                        <a:cs typeface="+mn-cs"/>
                      </a:endParaRPr>
                    </a:p>
                  </a:txBody>
                  <a:tcPr/>
                </a:tc>
                <a:tc>
                  <a:txBody>
                    <a:bodyPr/>
                    <a:lstStyle/>
                    <a:p>
                      <a:pPr algn="r" rtl="1"/>
                      <a:r>
                        <a:rPr lang="he-IL" sz="1600" b="1" kern="1200" dirty="0" smtClean="0">
                          <a:solidFill>
                            <a:schemeClr val="lt1"/>
                          </a:solidFill>
                          <a:latin typeface="+mn-lt"/>
                          <a:ea typeface="+mn-ea"/>
                          <a:cs typeface="+mn-cs"/>
                        </a:rPr>
                        <a:t>קוצב</a:t>
                      </a:r>
                      <a:endParaRPr lang="en-US" sz="1600" b="1" kern="1200" dirty="0">
                        <a:solidFill>
                          <a:schemeClr val="lt1"/>
                        </a:solidFill>
                        <a:latin typeface="+mn-lt"/>
                        <a:ea typeface="+mn-ea"/>
                        <a:cs typeface="+mn-cs"/>
                      </a:endParaRPr>
                    </a:p>
                  </a:txBody>
                  <a:tcPr/>
                </a:tc>
                <a:tc>
                  <a:txBody>
                    <a:bodyPr/>
                    <a:lstStyle/>
                    <a:p>
                      <a:pPr algn="r" rtl="1"/>
                      <a:r>
                        <a:rPr lang="he-IL" sz="1600" b="1" kern="1200" dirty="0" smtClean="0">
                          <a:solidFill>
                            <a:schemeClr val="lt1"/>
                          </a:solidFill>
                          <a:latin typeface="+mn-lt"/>
                          <a:ea typeface="+mn-ea"/>
                          <a:cs typeface="+mn-cs"/>
                        </a:rPr>
                        <a:t>דמוקרטי</a:t>
                      </a:r>
                      <a:endParaRPr lang="en-US" sz="1600" b="1" kern="1200" dirty="0">
                        <a:solidFill>
                          <a:schemeClr val="lt1"/>
                        </a:solidFill>
                        <a:latin typeface="+mn-lt"/>
                        <a:ea typeface="+mn-ea"/>
                        <a:cs typeface="+mn-cs"/>
                      </a:endParaRPr>
                    </a:p>
                  </a:txBody>
                  <a:tcPr/>
                </a:tc>
                <a:tc>
                  <a:txBody>
                    <a:bodyPr/>
                    <a:lstStyle/>
                    <a:p>
                      <a:pPr algn="r" rtl="1"/>
                      <a:r>
                        <a:rPr lang="he-IL" sz="1600" b="1" kern="1200" dirty="0" smtClean="0">
                          <a:solidFill>
                            <a:schemeClr val="lt1"/>
                          </a:solidFill>
                          <a:latin typeface="+mn-lt"/>
                          <a:ea typeface="+mn-ea"/>
                          <a:cs typeface="+mn-cs"/>
                        </a:rPr>
                        <a:t>מתייחס</a:t>
                      </a:r>
                      <a:endParaRPr lang="en-US" sz="1600" b="1" kern="1200" dirty="0">
                        <a:solidFill>
                          <a:schemeClr val="lt1"/>
                        </a:solidFill>
                        <a:latin typeface="+mn-lt"/>
                        <a:ea typeface="+mn-ea"/>
                        <a:cs typeface="+mn-cs"/>
                      </a:endParaRPr>
                    </a:p>
                  </a:txBody>
                  <a:tcPr/>
                </a:tc>
                <a:tc>
                  <a:txBody>
                    <a:bodyPr/>
                    <a:lstStyle/>
                    <a:p>
                      <a:pPr algn="r" rtl="1"/>
                      <a:r>
                        <a:rPr lang="he-IL" sz="1600" dirty="0" smtClean="0"/>
                        <a:t>השראתי</a:t>
                      </a:r>
                      <a:endParaRPr lang="en-US" sz="1600" dirty="0"/>
                    </a:p>
                  </a:txBody>
                  <a:tcPr/>
                </a:tc>
                <a:tc>
                  <a:txBody>
                    <a:bodyPr/>
                    <a:lstStyle/>
                    <a:p>
                      <a:pPr algn="r" rtl="1"/>
                      <a:r>
                        <a:rPr lang="he-IL" sz="1600" dirty="0" smtClean="0"/>
                        <a:t>תובעני</a:t>
                      </a:r>
                      <a:endParaRPr lang="en-US" sz="1600" dirty="0"/>
                    </a:p>
                  </a:txBody>
                  <a:tcPr/>
                </a:tc>
                <a:tc>
                  <a:txBody>
                    <a:bodyPr/>
                    <a:lstStyle/>
                    <a:p>
                      <a:pPr algn="r" rtl="1"/>
                      <a:endParaRPr lang="en-US" sz="1600" dirty="0"/>
                    </a:p>
                  </a:txBody>
                  <a:tcPr/>
                </a:tc>
              </a:tr>
              <a:tr h="1066800">
                <a:tc>
                  <a:txBody>
                    <a:bodyPr/>
                    <a:lstStyle/>
                    <a:p>
                      <a:pPr algn="r" rtl="1"/>
                      <a:r>
                        <a:rPr lang="he-IL" sz="1100" dirty="0" smtClean="0"/>
                        <a:t>מייעץ, מפתח אנשים לעתיד</a:t>
                      </a:r>
                      <a:endParaRPr lang="en-US" sz="1100" dirty="0"/>
                    </a:p>
                  </a:txBody>
                  <a:tcPr/>
                </a:tc>
                <a:tc>
                  <a:txBody>
                    <a:bodyPr/>
                    <a:lstStyle/>
                    <a:p>
                      <a:pPr algn="r" rtl="1"/>
                      <a:r>
                        <a:rPr lang="he-IL" sz="1100" dirty="0" smtClean="0"/>
                        <a:t>מציב סטנדרטים גבוהים לביצוע ונותן דוגמא אישית.</a:t>
                      </a:r>
                      <a:r>
                        <a:rPr lang="en-US" sz="1100" dirty="0" smtClean="0"/>
                        <a:t> </a:t>
                      </a:r>
                      <a:r>
                        <a:rPr lang="he-IL" sz="1100" dirty="0" smtClean="0">
                          <a:solidFill>
                            <a:schemeClr val="tx1"/>
                          </a:solidFill>
                        </a:rPr>
                        <a:t>ממהר</a:t>
                      </a:r>
                      <a:r>
                        <a:rPr lang="he-IL" sz="1100" baseline="0" dirty="0" smtClean="0">
                          <a:solidFill>
                            <a:schemeClr val="tx1"/>
                          </a:solidFill>
                        </a:rPr>
                        <a:t> לגנות ביצועים נמוכים ולדרוש שיפור. אין פידבק חיובי</a:t>
                      </a:r>
                      <a:endParaRPr lang="en-US"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יוצר קונסנזוס דרך השתתפות</a:t>
                      </a:r>
                      <a:r>
                        <a:rPr lang="he-IL" sz="1100" kern="1200" dirty="0" smtClean="0">
                          <a:solidFill>
                            <a:schemeClr val="dk1"/>
                          </a:solidFill>
                          <a:latin typeface="+mn-lt"/>
                          <a:ea typeface="+mn-ea"/>
                          <a:cs typeface="+mn-cs"/>
                        </a:rPr>
                        <a:t>. נותן לאנשים לעשות את העבודה הצורה שהם חושבים שהיא הכי טובה</a:t>
                      </a:r>
                      <a:endParaRPr lang="en-US" sz="1100" kern="1200" dirty="0" smtClean="0">
                        <a:solidFill>
                          <a:schemeClr val="dk1"/>
                        </a:solidFill>
                        <a:latin typeface="+mn-lt"/>
                        <a:ea typeface="+mn-ea"/>
                        <a:cs typeface="+mn-cs"/>
                      </a:endParaRPr>
                    </a:p>
                  </a:txBody>
                  <a:tcPr/>
                </a:tc>
                <a:tc>
                  <a:txBody>
                    <a:bodyPr/>
                    <a:lstStyle/>
                    <a:p>
                      <a:pPr algn="r" rtl="1"/>
                      <a:r>
                        <a:rPr lang="he-IL" sz="1100" dirty="0" smtClean="0"/>
                        <a:t>יוצר הרמוניה ובונה קשרים רגשיים</a:t>
                      </a:r>
                      <a:endParaRPr lang="en-US" sz="1100" dirty="0"/>
                    </a:p>
                  </a:txBody>
                  <a:tcPr/>
                </a:tc>
                <a:tc>
                  <a:txBody>
                    <a:bodyPr/>
                    <a:lstStyle/>
                    <a:p>
                      <a:pPr algn="r" rtl="1"/>
                      <a:r>
                        <a:rPr lang="he-IL" sz="1100" dirty="0" smtClean="0"/>
                        <a:t>מניע לעבר חזון, מכוון קדימה, מעודד חדשנות ולקיחת סיכון</a:t>
                      </a:r>
                      <a:r>
                        <a:rPr lang="he-IL" sz="1100" baseline="0" dirty="0" smtClean="0"/>
                        <a:t> מחושב</a:t>
                      </a:r>
                      <a:endParaRPr lang="en-US" sz="1100" dirty="0"/>
                    </a:p>
                  </a:txBody>
                  <a:tcPr/>
                </a:tc>
                <a:tc>
                  <a:txBody>
                    <a:bodyPr/>
                    <a:lstStyle/>
                    <a:p>
                      <a:pPr algn="r" rtl="1"/>
                      <a:r>
                        <a:rPr lang="he-IL" sz="1100" dirty="0" smtClean="0"/>
                        <a:t>דורש ציות מיידי</a:t>
                      </a:r>
                      <a:endParaRPr lang="en-US" sz="1100" dirty="0"/>
                    </a:p>
                  </a:txBody>
                  <a:tcPr/>
                </a:tc>
                <a:tc>
                  <a:txBody>
                    <a:bodyPr/>
                    <a:lstStyle/>
                    <a:p>
                      <a:pPr algn="r" rtl="1"/>
                      <a:r>
                        <a:rPr lang="he-IL" sz="1200" b="1" dirty="0" smtClean="0"/>
                        <a:t>שיטת הפעולה של המנהיג</a:t>
                      </a:r>
                      <a:endParaRPr lang="en-US" sz="1200" b="1" dirty="0"/>
                    </a:p>
                  </a:txBody>
                  <a:tcPr/>
                </a:tc>
              </a:tr>
              <a:tr h="480963">
                <a:tc>
                  <a:txBody>
                    <a:bodyPr/>
                    <a:lstStyle/>
                    <a:p>
                      <a:pPr algn="r" rtl="1"/>
                      <a:r>
                        <a:rPr lang="he-IL" sz="1100" dirty="0" smtClean="0"/>
                        <a:t>"נסה זאת."; "אני מאמין בך ומשקיע בך ומצפה למאמציך."</a:t>
                      </a:r>
                      <a:endParaRPr lang="en-US" sz="1100" dirty="0"/>
                    </a:p>
                  </a:txBody>
                  <a:tcPr/>
                </a:tc>
                <a:tc>
                  <a:txBody>
                    <a:bodyPr/>
                    <a:lstStyle/>
                    <a:p>
                      <a:pPr algn="r" rtl="1"/>
                      <a:r>
                        <a:rPr lang="he-IL" sz="1100" dirty="0" smtClean="0"/>
                        <a:t>"עשה כמוני, עכשיו!"; "טוב</a:t>
                      </a:r>
                      <a:r>
                        <a:rPr lang="he-IL" sz="1100" baseline="0" dirty="0" smtClean="0"/>
                        <a:t> יותר ומהר יותר."</a:t>
                      </a:r>
                      <a:endParaRPr lang="en-US" sz="1100" dirty="0"/>
                    </a:p>
                  </a:txBody>
                  <a:tcPr/>
                </a:tc>
                <a:tc>
                  <a:txBody>
                    <a:bodyPr/>
                    <a:lstStyle/>
                    <a:p>
                      <a:pPr algn="r" rtl="1"/>
                      <a:r>
                        <a:rPr lang="he-IL" sz="1100" dirty="0" smtClean="0"/>
                        <a:t>"מה אתה חושב?"</a:t>
                      </a:r>
                      <a:endParaRPr lang="en-US" sz="1100" dirty="0"/>
                    </a:p>
                  </a:txBody>
                  <a:tcPr/>
                </a:tc>
                <a:tc>
                  <a:txBody>
                    <a:bodyPr/>
                    <a:lstStyle/>
                    <a:p>
                      <a:pPr algn="r" rtl="1"/>
                      <a:r>
                        <a:rPr lang="he-IL" sz="1100" dirty="0" smtClean="0"/>
                        <a:t>"אנשים לפני הכל."</a:t>
                      </a:r>
                      <a:endParaRPr lang="en-US" sz="1100" dirty="0"/>
                    </a:p>
                  </a:txBody>
                  <a:tcPr/>
                </a:tc>
                <a:tc>
                  <a:txBody>
                    <a:bodyPr/>
                    <a:lstStyle/>
                    <a:p>
                      <a:pPr algn="r" rtl="1"/>
                      <a:r>
                        <a:rPr lang="he-IL" sz="1100" dirty="0" smtClean="0"/>
                        <a:t>"בואו איתי."</a:t>
                      </a:r>
                      <a:endParaRPr lang="en-US" sz="1100" dirty="0"/>
                    </a:p>
                  </a:txBody>
                  <a:tcPr/>
                </a:tc>
                <a:tc>
                  <a:txBody>
                    <a:bodyPr/>
                    <a:lstStyle/>
                    <a:p>
                      <a:pPr algn="r" rtl="1"/>
                      <a:r>
                        <a:rPr lang="he-IL" sz="1100" dirty="0" smtClean="0"/>
                        <a:t>"עשה מה שאני אומר לך."</a:t>
                      </a:r>
                      <a:endParaRPr lang="en-US" sz="1100" dirty="0"/>
                    </a:p>
                  </a:txBody>
                  <a:tcPr/>
                </a:tc>
                <a:tc>
                  <a:txBody>
                    <a:bodyPr/>
                    <a:lstStyle/>
                    <a:p>
                      <a:pPr algn="r" rtl="1"/>
                      <a:r>
                        <a:rPr lang="he-IL" sz="1200" b="1" dirty="0" smtClean="0"/>
                        <a:t>הסגנון במשפט אחד</a:t>
                      </a:r>
                      <a:endParaRPr lang="en-US" sz="1200" b="1" dirty="0"/>
                    </a:p>
                  </a:txBody>
                  <a:tcPr/>
                </a:tc>
              </a:tr>
              <a:tr h="801604">
                <a:tc>
                  <a:txBody>
                    <a:bodyPr/>
                    <a:lstStyle/>
                    <a:p>
                      <a:pPr algn="r" rtl="1"/>
                      <a:r>
                        <a:rPr lang="he-IL" sz="1100" dirty="0" smtClean="0"/>
                        <a:t>לזהות עוצמות, לסייע לעובד לשפר ביצוע או לפתח עוצמות לטווח הארוך</a:t>
                      </a:r>
                      <a:endParaRPr lang="en-US" sz="1100" dirty="0"/>
                    </a:p>
                  </a:txBody>
                  <a:tcPr/>
                </a:tc>
                <a:tc>
                  <a:txBody>
                    <a:bodyPr/>
                    <a:lstStyle/>
                    <a:p>
                      <a:pPr algn="r" rtl="1"/>
                      <a:r>
                        <a:rPr lang="he-IL" sz="1100" dirty="0" smtClean="0"/>
                        <a:t>להשגת תוצאות מהירות מצוות עם מוטיבציה ויכולות גבוהות</a:t>
                      </a:r>
                      <a:endParaRPr lang="en-US" sz="1100" dirty="0"/>
                    </a:p>
                  </a:txBody>
                  <a:tcPr/>
                </a:tc>
                <a:tc>
                  <a:txBody>
                    <a:bodyPr/>
                    <a:lstStyle/>
                    <a:p>
                      <a:pPr algn="r" rtl="1"/>
                      <a:r>
                        <a:rPr lang="he-IL" sz="1100" dirty="0" smtClean="0"/>
                        <a:t>לשכנע לבנות קונצנזוס, או לקבל מידע חשוב מעובדים, כשהמנהיג</a:t>
                      </a:r>
                      <a:r>
                        <a:rPr lang="he-IL" sz="1100" baseline="0" dirty="0" smtClean="0"/>
                        <a:t> עצמו לא בטוח לגבי הכיוון</a:t>
                      </a:r>
                      <a:endParaRPr lang="en-US" sz="1100" dirty="0"/>
                    </a:p>
                  </a:txBody>
                  <a:tcPr/>
                </a:tc>
                <a:tc>
                  <a:txBody>
                    <a:bodyPr/>
                    <a:lstStyle/>
                    <a:p>
                      <a:pPr algn="r" rtl="1"/>
                      <a:r>
                        <a:rPr lang="he-IL" sz="1100" dirty="0" smtClean="0"/>
                        <a:t>בשיפור</a:t>
                      </a:r>
                      <a:r>
                        <a:rPr lang="he-IL" sz="1100" baseline="0" dirty="0" smtClean="0"/>
                        <a:t> תהליכים ותקשורת בצוות, בהנעת אנשים בתקופת לחץ, בניית אמון, </a:t>
                      </a:r>
                      <a:r>
                        <a:rPr lang="he-IL" sz="1100" baseline="0" dirty="0" err="1" smtClean="0"/>
                        <a:t>מוראל</a:t>
                      </a:r>
                      <a:r>
                        <a:rPr lang="he-IL" sz="1100" baseline="0" dirty="0" smtClean="0"/>
                        <a:t>, תחושת השתייכות</a:t>
                      </a:r>
                      <a:endParaRPr lang="en-US" sz="1100" dirty="0"/>
                    </a:p>
                  </a:txBody>
                  <a:tcPr/>
                </a:tc>
                <a:tc>
                  <a:txBody>
                    <a:bodyPr/>
                    <a:lstStyle/>
                    <a:p>
                      <a:pPr algn="r" rtl="1"/>
                      <a:r>
                        <a:rPr lang="he-IL" sz="1100" dirty="0" smtClean="0"/>
                        <a:t>כששינוי דורש חזון חדש או כשנדרש כיוון ברור</a:t>
                      </a:r>
                      <a:endParaRPr lang="en-US" sz="1100" dirty="0"/>
                    </a:p>
                  </a:txBody>
                  <a:tcPr/>
                </a:tc>
                <a:tc>
                  <a:txBody>
                    <a:bodyPr/>
                    <a:lstStyle/>
                    <a:p>
                      <a:pPr algn="r" rtl="1"/>
                      <a:r>
                        <a:rPr lang="he-IL" sz="1100" dirty="0" smtClean="0"/>
                        <a:t>במשבר, להניע מהפכים, עם כפיפים בעיתיים</a:t>
                      </a:r>
                      <a:endParaRPr lang="en-US" sz="1100" dirty="0"/>
                    </a:p>
                  </a:txBody>
                  <a:tcPr/>
                </a:tc>
                <a:tc>
                  <a:txBody>
                    <a:bodyPr/>
                    <a:lstStyle/>
                    <a:p>
                      <a:pPr algn="r" rtl="1"/>
                      <a:r>
                        <a:rPr lang="he-IL" sz="1200" b="1" dirty="0" smtClean="0"/>
                        <a:t>הסגנון במיטבו</a:t>
                      </a:r>
                      <a:endParaRPr lang="en-US" sz="1200" b="1" dirty="0"/>
                    </a:p>
                  </a:txBody>
                  <a:tcPr/>
                </a:tc>
              </a:tr>
              <a:tr h="1015365">
                <a:tc>
                  <a:txBody>
                    <a:bodyPr/>
                    <a:lstStyle/>
                    <a:p>
                      <a:pPr algn="r" rtl="1"/>
                      <a:r>
                        <a:rPr lang="he-IL" sz="1100" dirty="0" smtClean="0"/>
                        <a:t>מיקוד בפיתוח אישי ולא במשימות מיידיות, עם עובדים שלא מוכנים ללמוד/להשתפר</a:t>
                      </a:r>
                      <a:endParaRPr lang="en-US"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פגיעה בגמישות, באחריות ויצירת </a:t>
                      </a:r>
                      <a:r>
                        <a:rPr lang="he-IL" sz="1100" dirty="0" smtClean="0">
                          <a:solidFill>
                            <a:schemeClr val="tx1"/>
                          </a:solidFill>
                        </a:rPr>
                        <a:t>שעמום משימתי.</a:t>
                      </a:r>
                      <a:r>
                        <a:rPr lang="en-US" sz="1100" dirty="0" smtClean="0">
                          <a:solidFill>
                            <a:schemeClr val="tx1"/>
                          </a:solidFill>
                        </a:rPr>
                        <a:t/>
                      </a:r>
                      <a:br>
                        <a:rPr lang="en-US" sz="1100" dirty="0" smtClean="0">
                          <a:solidFill>
                            <a:schemeClr val="tx1"/>
                          </a:solidFill>
                        </a:rPr>
                      </a:br>
                      <a:r>
                        <a:rPr lang="he-IL" sz="1100" dirty="0" smtClean="0">
                          <a:solidFill>
                            <a:schemeClr val="tx1"/>
                          </a:solidFill>
                        </a:rPr>
                        <a:t>אין</a:t>
                      </a:r>
                      <a:r>
                        <a:rPr lang="he-IL" sz="1100" baseline="0" dirty="0" smtClean="0">
                          <a:solidFill>
                            <a:schemeClr val="tx1"/>
                          </a:solidFill>
                        </a:rPr>
                        <a:t> הבנה של התמונה הגדולה</a:t>
                      </a:r>
                    </a:p>
                    <a:p>
                      <a:pPr algn="r" rtl="1"/>
                      <a:endParaRPr lang="en-US" sz="1100" dirty="0"/>
                    </a:p>
                  </a:txBody>
                  <a:tcPr/>
                </a:tc>
                <a:tc>
                  <a:txBody>
                    <a:bodyPr/>
                    <a:lstStyle/>
                    <a:p>
                      <a:pPr algn="r" rtl="1"/>
                      <a:r>
                        <a:rPr lang="he-IL" sz="1100" dirty="0" smtClean="0"/>
                        <a:t>כשהעובדים עם יכולת נמוכה או בתקופת משבר. </a:t>
                      </a:r>
                      <a:r>
                        <a:rPr lang="he-IL" sz="1100" kern="1200" dirty="0" smtClean="0">
                          <a:solidFill>
                            <a:schemeClr val="dk1"/>
                          </a:solidFill>
                          <a:latin typeface="+mn-lt"/>
                          <a:ea typeface="+mn-ea"/>
                          <a:cs typeface="+mn-cs"/>
                        </a:rPr>
                        <a:t>פגישות ארוכות, דחיית החלטות, עובדים מרגישים מבולבלים</a:t>
                      </a:r>
                      <a:endParaRPr lang="en-US" sz="1100" kern="1200" dirty="0" smtClean="0">
                        <a:solidFill>
                          <a:schemeClr val="dk1"/>
                        </a:solidFill>
                        <a:latin typeface="+mn-lt"/>
                        <a:ea typeface="+mn-ea"/>
                        <a:cs typeface="+mn-cs"/>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חסרה הכוונה</a:t>
                      </a:r>
                      <a:r>
                        <a:rPr lang="he-IL" sz="1100" baseline="0" dirty="0" smtClean="0"/>
                        <a:t> ודגש על </a:t>
                      </a:r>
                      <a:r>
                        <a:rPr lang="he-IL" sz="1100" dirty="0" smtClean="0"/>
                        <a:t>שיפור</a:t>
                      </a:r>
                      <a:r>
                        <a:rPr lang="he-IL" sz="1100" baseline="0" dirty="0" smtClean="0"/>
                        <a:t> ביצועים.</a:t>
                      </a:r>
                      <a:r>
                        <a:rPr lang="en-US" sz="1100" baseline="0" dirty="0" smtClean="0"/>
                        <a:t/>
                      </a:r>
                      <a:br>
                        <a:rPr lang="en-US" sz="1100" baseline="0" dirty="0" smtClean="0"/>
                      </a:br>
                      <a:r>
                        <a:rPr lang="he-IL" sz="1100" kern="1200" dirty="0" smtClean="0">
                          <a:solidFill>
                            <a:schemeClr val="dk1"/>
                          </a:solidFill>
                          <a:latin typeface="+mn-lt"/>
                          <a:ea typeface="+mn-ea"/>
                          <a:cs typeface="+mn-cs"/>
                        </a:rPr>
                        <a:t>לא יכול לבוא לבד כי עלול לתת מסר שבינוניות היא </a:t>
                      </a:r>
                      <a:r>
                        <a:rPr lang="he-IL" sz="1100" kern="1200" dirty="0" err="1" smtClean="0">
                          <a:solidFill>
                            <a:schemeClr val="dk1"/>
                          </a:solidFill>
                          <a:latin typeface="+mn-lt"/>
                          <a:ea typeface="+mn-ea"/>
                          <a:cs typeface="+mn-cs"/>
                        </a:rPr>
                        <a:t>לגיטמית</a:t>
                      </a:r>
                      <a:endParaRPr lang="en-US"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בצוות מומחים </a:t>
                      </a:r>
                      <a:r>
                        <a:rPr lang="he-IL" sz="1100" kern="1200" dirty="0" smtClean="0">
                          <a:solidFill>
                            <a:schemeClr val="dk1"/>
                          </a:solidFill>
                          <a:latin typeface="+mn-lt"/>
                          <a:ea typeface="+mn-ea"/>
                          <a:cs typeface="+mn-cs"/>
                        </a:rPr>
                        <a:t>(עלול להראות מנותק מהמציאות ופומפוזי, שחצני)</a:t>
                      </a:r>
                      <a:endParaRPr lang="en-US" sz="1100" kern="1200" dirty="0" smtClean="0">
                        <a:solidFill>
                          <a:schemeClr val="dk1"/>
                        </a:solidFill>
                        <a:latin typeface="+mn-lt"/>
                        <a:ea typeface="+mn-ea"/>
                        <a:cs typeface="+mn-cs"/>
                      </a:endParaRPr>
                    </a:p>
                    <a:p>
                      <a:pPr algn="r" rtl="1"/>
                      <a:endParaRPr lang="en-US" sz="1100" kern="1200" dirty="0">
                        <a:solidFill>
                          <a:schemeClr val="dk1"/>
                        </a:solidFill>
                        <a:latin typeface="+mn-lt"/>
                        <a:ea typeface="+mn-ea"/>
                        <a:cs typeface="+mn-cs"/>
                      </a:endParaRPr>
                    </a:p>
                  </a:txBody>
                  <a:tcPr/>
                </a:tc>
                <a:tc>
                  <a:txBody>
                    <a:bodyPr/>
                    <a:lstStyle/>
                    <a:p>
                      <a:pPr algn="r" rtl="1"/>
                      <a:r>
                        <a:rPr lang="he-IL" sz="1100" dirty="0" smtClean="0"/>
                        <a:t>גמישות, </a:t>
                      </a:r>
                      <a:r>
                        <a:rPr lang="he-IL" sz="1100" kern="1200" dirty="0" smtClean="0">
                          <a:solidFill>
                            <a:schemeClr val="dk1"/>
                          </a:solidFill>
                          <a:latin typeface="+mn-lt"/>
                          <a:ea typeface="+mn-ea"/>
                          <a:cs typeface="+mn-cs"/>
                        </a:rPr>
                        <a:t>פחד לשתף ולהציע, מוטיבציה נמוכה, אין תחושת אחריות </a:t>
                      </a:r>
                      <a:r>
                        <a:rPr lang="he-IL" sz="1100" kern="1200" dirty="0" err="1" smtClean="0">
                          <a:solidFill>
                            <a:schemeClr val="dk1"/>
                          </a:solidFill>
                          <a:latin typeface="+mn-lt"/>
                          <a:ea typeface="+mn-ea"/>
                          <a:cs typeface="+mn-cs"/>
                        </a:rPr>
                        <a:t>ואיכפתיות</a:t>
                      </a:r>
                      <a:endParaRPr lang="en-US" sz="1100" dirty="0"/>
                    </a:p>
                  </a:txBody>
                  <a:tcPr/>
                </a:tc>
                <a:tc>
                  <a:txBody>
                    <a:bodyPr/>
                    <a:lstStyle/>
                    <a:p>
                      <a:pPr algn="r" rtl="1"/>
                      <a:r>
                        <a:rPr lang="he-IL" sz="1200" b="1" dirty="0" smtClean="0"/>
                        <a:t>קושי</a:t>
                      </a:r>
                      <a:endParaRPr lang="en-US" sz="1200" b="1" dirty="0"/>
                    </a:p>
                  </a:txBody>
                  <a:tcPr/>
                </a:tc>
              </a:tr>
              <a:tr h="587843">
                <a:tc>
                  <a:txBody>
                    <a:bodyPr/>
                    <a:lstStyle/>
                    <a:p>
                      <a:pPr algn="r" rtl="1"/>
                      <a:r>
                        <a:rPr lang="he-IL" sz="1100" dirty="0" smtClean="0"/>
                        <a:t>חיובית</a:t>
                      </a:r>
                      <a:endParaRPr lang="en-US" sz="1100" dirty="0"/>
                    </a:p>
                  </a:txBody>
                  <a:tcPr/>
                </a:tc>
                <a:tc>
                  <a:txBody>
                    <a:bodyPr/>
                    <a:lstStyle/>
                    <a:p>
                      <a:pPr algn="r" rtl="1"/>
                      <a:r>
                        <a:rPr lang="he-IL" sz="1100" dirty="0" smtClean="0"/>
                        <a:t>שלילית</a:t>
                      </a:r>
                      <a:endParaRPr lang="en-US" sz="1100" dirty="0"/>
                    </a:p>
                  </a:txBody>
                  <a:tcPr/>
                </a:tc>
                <a:tc>
                  <a:txBody>
                    <a:bodyPr/>
                    <a:lstStyle/>
                    <a:p>
                      <a:pPr algn="r" rtl="1"/>
                      <a:r>
                        <a:rPr lang="he-IL" sz="1100" dirty="0" smtClean="0"/>
                        <a:t>חיובית</a:t>
                      </a:r>
                      <a:endParaRPr lang="en-US" sz="1100" dirty="0"/>
                    </a:p>
                  </a:txBody>
                  <a:tcPr/>
                </a:tc>
                <a:tc>
                  <a:txBody>
                    <a:bodyPr/>
                    <a:lstStyle/>
                    <a:p>
                      <a:pPr algn="r" rtl="1"/>
                      <a:r>
                        <a:rPr lang="he-IL" sz="1100" dirty="0" smtClean="0"/>
                        <a:t>חיובית</a:t>
                      </a:r>
                      <a:endParaRPr lang="en-US" sz="1100" dirty="0"/>
                    </a:p>
                  </a:txBody>
                  <a:tcPr/>
                </a:tc>
                <a:tc>
                  <a:txBody>
                    <a:bodyPr/>
                    <a:lstStyle/>
                    <a:p>
                      <a:pPr algn="r" rtl="1"/>
                      <a:r>
                        <a:rPr lang="he-IL" sz="1100" dirty="0" smtClean="0"/>
                        <a:t>חיובית ביותר, ההשפעה הטובה ביותר על ביצועים</a:t>
                      </a:r>
                      <a:endParaRPr lang="en-US" sz="1100" dirty="0"/>
                    </a:p>
                  </a:txBody>
                  <a:tcPr/>
                </a:tc>
                <a:tc>
                  <a:txBody>
                    <a:bodyPr/>
                    <a:lstStyle/>
                    <a:p>
                      <a:pPr algn="r" rtl="1"/>
                      <a:r>
                        <a:rPr lang="he-IL" sz="1100" dirty="0" smtClean="0"/>
                        <a:t>שלילית</a:t>
                      </a:r>
                      <a:endParaRPr lang="en-US" sz="1100" dirty="0"/>
                    </a:p>
                  </a:txBody>
                  <a:tcPr/>
                </a:tc>
                <a:tc>
                  <a:txBody>
                    <a:bodyPr/>
                    <a:lstStyle/>
                    <a:p>
                      <a:pPr algn="r" rtl="1"/>
                      <a:r>
                        <a:rPr lang="he-IL" sz="1200" b="1" dirty="0" smtClean="0"/>
                        <a:t>השפעה על אקלים</a:t>
                      </a:r>
                      <a:endParaRPr lang="en-US" sz="1200" b="1" dirty="0"/>
                    </a:p>
                  </a:txBody>
                  <a:tcPr/>
                </a:tc>
              </a:tr>
            </a:tbl>
          </a:graphicData>
        </a:graphic>
      </p:graphicFrame>
      <p:sp>
        <p:nvSpPr>
          <p:cNvPr id="7229" name="Slide Number Placeholder 3"/>
          <p:cNvSpPr>
            <a:spLocks noGrp="1"/>
          </p:cNvSpPr>
          <p:nvPr>
            <p:ph type="sldNum" sz="quarter" idx="12"/>
          </p:nvPr>
        </p:nvSpPr>
        <p:spPr bwMode="auto">
          <a:noFill/>
          <a:ln>
            <a:miter lim="800000"/>
            <a:headEnd/>
            <a:tailEnd/>
          </a:ln>
        </p:spPr>
        <p:txBody>
          <a:bodyPr/>
          <a:lstStyle/>
          <a:p>
            <a:fld id="{55D2238B-41B5-4061-9B84-70EEF9CDDD3E}" type="slidenum">
              <a:rPr lang="he-IL" smtClean="0"/>
              <a:pPr/>
              <a:t>7</a:t>
            </a:fld>
            <a:endParaRPr lang="en-US" smtClean="0"/>
          </a:p>
        </p:txBody>
      </p:sp>
      <p:sp>
        <p:nvSpPr>
          <p:cNvPr id="6"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7" name="TextBox 6"/>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7384"/>
            <a:ext cx="1983507" cy="1159298"/>
          </a:xfrm>
          <a:prstGeom prst="rect">
            <a:avLst/>
          </a:prstGeom>
        </p:spPr>
      </p:pic>
    </p:spTree>
    <p:extLst>
      <p:ext uri="{BB962C8B-B14F-4D97-AF65-F5344CB8AC3E}">
        <p14:creationId xmlns:p14="http://schemas.microsoft.com/office/powerpoint/2010/main" xmlns="" val="42132938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just" eaLnBrk="1" hangingPunct="1"/>
            <a:r>
              <a:rPr lang="he-IL" dirty="0" smtClean="0"/>
              <a:t>מנהיגים זקוקים לסגנונות רבים</a:t>
            </a:r>
            <a:endParaRPr lang="en-US" dirty="0" smtClean="0"/>
          </a:p>
        </p:txBody>
      </p:sp>
      <p:sp>
        <p:nvSpPr>
          <p:cNvPr id="8195" name="Content Placeholder 2"/>
          <p:cNvSpPr>
            <a:spLocks noGrp="1"/>
          </p:cNvSpPr>
          <p:nvPr>
            <p:ph idx="1"/>
          </p:nvPr>
        </p:nvSpPr>
        <p:spPr/>
        <p:txBody>
          <a:bodyPr/>
          <a:lstStyle/>
          <a:p>
            <a:pPr eaLnBrk="1" hangingPunct="1"/>
            <a:r>
              <a:rPr lang="he-IL" smtClean="0"/>
              <a:t>למנהיגים השולטים בארבעה או יותר מהסגנונות - בייחוד בהשראתי, דמוקרטי, מתייחס ומאמן – יש את האקלים והביצועים הטובים ביותר.</a:t>
            </a:r>
          </a:p>
          <a:p>
            <a:pPr eaLnBrk="1" hangingPunct="1"/>
            <a:r>
              <a:rPr lang="he-IL" smtClean="0"/>
              <a:t>המנהיגים האפקטיביים ביותר הם אלה המחליפים בגמישות בין הסגנונות, ע"פ הצורך.</a:t>
            </a:r>
          </a:p>
          <a:p>
            <a:pPr eaLnBrk="1" hangingPunct="1"/>
            <a:r>
              <a:rPr lang="he-IL" smtClean="0"/>
              <a:t>מנהיגים כאלה רגישים ביותר להשפעתם על אחרים וכך מתאימים את סגנונם לקבלת התוצאות הטובות ביותר.</a:t>
            </a:r>
            <a:endParaRPr lang="en-US" smtClean="0"/>
          </a:p>
        </p:txBody>
      </p:sp>
      <p:sp>
        <p:nvSpPr>
          <p:cNvPr id="8196" name="Slide Number Placeholder 3"/>
          <p:cNvSpPr>
            <a:spLocks noGrp="1"/>
          </p:cNvSpPr>
          <p:nvPr>
            <p:ph type="sldNum" sz="quarter" idx="12"/>
          </p:nvPr>
        </p:nvSpPr>
        <p:spPr bwMode="auto">
          <a:noFill/>
          <a:ln>
            <a:miter lim="800000"/>
            <a:headEnd/>
            <a:tailEnd/>
          </a:ln>
        </p:spPr>
        <p:txBody>
          <a:bodyPr/>
          <a:lstStyle/>
          <a:p>
            <a:fld id="{2CA92A22-41C4-405F-BC64-23542848A292}" type="slidenum">
              <a:rPr lang="he-IL" smtClean="0"/>
              <a:pPr/>
              <a:t>8</a:t>
            </a:fld>
            <a:endParaRPr lang="en-US" smtClean="0"/>
          </a:p>
        </p:txBody>
      </p:sp>
      <p:sp>
        <p:nvSpPr>
          <p:cNvPr id="5" name="Footer Placeholder 4"/>
          <p:cNvSpPr>
            <a:spLocks noGrp="1"/>
          </p:cNvSpPr>
          <p:nvPr>
            <p:ph type="ftr" sz="quarter" idx="11"/>
          </p:nvPr>
        </p:nvSpPr>
        <p:spPr/>
        <p:txBody>
          <a:bodyPr/>
          <a:lstStyle/>
          <a:p>
            <a:pPr>
              <a:defRPr/>
            </a:pPr>
            <a:r>
              <a:rPr lang="he-IL" dirty="0" smtClean="0"/>
              <a:t> </a:t>
            </a:r>
            <a:endParaRPr lang="en-US" dirty="0"/>
          </a:p>
        </p:txBody>
      </p:sp>
      <p:sp>
        <p:nvSpPr>
          <p:cNvPr id="6"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7" name="TextBox 6"/>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36376465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just" eaLnBrk="1" hangingPunct="1"/>
            <a:r>
              <a:rPr lang="he-IL" dirty="0" smtClean="0"/>
              <a:t>העשרת הרפרטואר המנהיגותי</a:t>
            </a:r>
            <a:endParaRPr lang="en-US" dirty="0" smtClean="0"/>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he-IL" dirty="0" smtClean="0"/>
              <a:t>רק מעטים שולטים בכל ששת הסגנונות.</a:t>
            </a:r>
          </a:p>
          <a:p>
            <a:pPr eaLnBrk="1" fontAlgn="auto" hangingPunct="1">
              <a:spcAft>
                <a:spcPts val="0"/>
              </a:spcAft>
              <a:defRPr/>
            </a:pPr>
            <a:r>
              <a:rPr lang="he-IL" dirty="0" smtClean="0"/>
              <a:t>ניתן לפצות על כך בבחירת חברי צוות בעלי יכולות משלימות.</a:t>
            </a:r>
          </a:p>
          <a:p>
            <a:pPr eaLnBrk="1" fontAlgn="auto" hangingPunct="1">
              <a:spcAft>
                <a:spcPts val="0"/>
              </a:spcAft>
              <a:defRPr/>
            </a:pPr>
            <a:r>
              <a:rPr lang="he-IL" dirty="0" smtClean="0"/>
              <a:t>דרך מומלצת יותר היא זיהוי מרכיבי האינטליגנציה הרגשית שבבסיס הסגנונות הדורשים שיפור ופיתוחם.</a:t>
            </a:r>
          </a:p>
          <a:p>
            <a:pPr eaLnBrk="1" fontAlgn="auto" hangingPunct="1">
              <a:spcAft>
                <a:spcPts val="0"/>
              </a:spcAft>
              <a:defRPr/>
            </a:pPr>
            <a:r>
              <a:rPr lang="he-IL" dirty="0" smtClean="0"/>
              <a:t>מנהיגים צריכים להשתמש בסגנונות השונים באופן מקצועני – להשתמש בסגנון המתאים, ברגע המתאים ובמידה המתאימה. הרווח הוא התוצאות.</a:t>
            </a:r>
            <a:endParaRPr lang="en-US" dirty="0" smtClean="0"/>
          </a:p>
        </p:txBody>
      </p:sp>
      <p:sp>
        <p:nvSpPr>
          <p:cNvPr id="9220" name="Slide Number Placeholder 3"/>
          <p:cNvSpPr>
            <a:spLocks noGrp="1"/>
          </p:cNvSpPr>
          <p:nvPr>
            <p:ph type="sldNum" sz="quarter" idx="12"/>
          </p:nvPr>
        </p:nvSpPr>
        <p:spPr bwMode="auto">
          <a:noFill/>
          <a:ln>
            <a:miter lim="800000"/>
            <a:headEnd/>
            <a:tailEnd/>
          </a:ln>
        </p:spPr>
        <p:txBody>
          <a:bodyPr/>
          <a:lstStyle/>
          <a:p>
            <a:fld id="{EB410FB0-132B-4329-8752-635B605D6506}" type="slidenum">
              <a:rPr lang="he-IL" smtClean="0"/>
              <a:pPr/>
              <a:t>9</a:t>
            </a:fld>
            <a:endParaRPr lang="en-US" smtClean="0"/>
          </a:p>
        </p:txBody>
      </p:sp>
      <p:sp>
        <p:nvSpPr>
          <p:cNvPr id="5" name="Footer Placeholder 4"/>
          <p:cNvSpPr>
            <a:spLocks noGrp="1"/>
          </p:cNvSpPr>
          <p:nvPr>
            <p:ph type="ftr" sz="quarter" idx="11"/>
          </p:nvPr>
        </p:nvSpPr>
        <p:spPr/>
        <p:txBody>
          <a:bodyPr/>
          <a:lstStyle/>
          <a:p>
            <a:pPr>
              <a:defRPr/>
            </a:pPr>
            <a:endParaRPr lang="en-US" dirty="0"/>
          </a:p>
        </p:txBody>
      </p:sp>
      <p:sp>
        <p:nvSpPr>
          <p:cNvPr id="6" name="Footer Placeholder 2"/>
          <p:cNvSpPr txBox="1">
            <a:spLocks/>
          </p:cNvSpPr>
          <p:nvPr/>
        </p:nvSpPr>
        <p:spPr>
          <a:xfrm>
            <a:off x="6793319" y="6484420"/>
            <a:ext cx="2350681" cy="365125"/>
          </a:xfrm>
          <a:prstGeom prst="rect">
            <a:avLst/>
          </a:prstGeom>
        </p:spPr>
        <p:txBody>
          <a:bodyPr vert="horz" anchor="b"/>
          <a:lstStyle>
            <a:defPPr>
              <a:defRPr lang="he-IL"/>
            </a:defPPr>
            <a:lvl1pPr marL="0" algn="r" defTabSz="914400" rtl="1" eaLnBrk="1" latinLnBrk="0" hangingPunct="1">
              <a:defRPr kumimoji="0" sz="10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b="1" smtClean="0"/>
              <a:t>גרן - פיתוח אישי וארגוני בע"מ</a:t>
            </a:r>
            <a:endParaRPr lang="he-IL" b="1" dirty="0"/>
          </a:p>
        </p:txBody>
      </p:sp>
      <p:sp>
        <p:nvSpPr>
          <p:cNvPr id="7" name="TextBox 6"/>
          <p:cNvSpPr txBox="1"/>
          <p:nvPr/>
        </p:nvSpPr>
        <p:spPr>
          <a:xfrm>
            <a:off x="8532440" y="-27384"/>
            <a:ext cx="590225" cy="338554"/>
          </a:xfrm>
          <a:prstGeom prst="rect">
            <a:avLst/>
          </a:prstGeom>
          <a:noFill/>
        </p:spPr>
        <p:txBody>
          <a:bodyPr wrap="none" rtlCol="1">
            <a:spAutoFit/>
          </a:bodyPr>
          <a:lstStyle/>
          <a:p>
            <a:r>
              <a:rPr lang="he-IL" sz="1600" dirty="0" smtClean="0"/>
              <a:t>בס"ד</a:t>
            </a:r>
            <a:endParaRPr lang="he-IL" dirty="0"/>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5255"/>
            <a:ext cx="1983507" cy="1159298"/>
          </a:xfrm>
          <a:prstGeom prst="rect">
            <a:avLst/>
          </a:prstGeom>
        </p:spPr>
      </p:pic>
    </p:spTree>
    <p:extLst>
      <p:ext uri="{BB962C8B-B14F-4D97-AF65-F5344CB8AC3E}">
        <p14:creationId xmlns:p14="http://schemas.microsoft.com/office/powerpoint/2010/main" xmlns="" val="160986197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3349</TotalTime>
  <Words>834</Words>
  <Application>Microsoft Office PowerPoint</Application>
  <PresentationFormat>‫הצגה על המסך (4:3)</PresentationFormat>
  <Paragraphs>147</Paragraphs>
  <Slides>10</Slides>
  <Notes>3</Notes>
  <HiddenSlides>0</HiddenSlides>
  <MMClips>0</MMClips>
  <ScaleCrop>false</ScaleCrop>
  <HeadingPairs>
    <vt:vector size="4" baseType="variant">
      <vt:variant>
        <vt:lpstr>ערכת נושא</vt:lpstr>
      </vt:variant>
      <vt:variant>
        <vt:i4>1</vt:i4>
      </vt:variant>
      <vt:variant>
        <vt:lpstr>כותרות שקופיות</vt:lpstr>
      </vt:variant>
      <vt:variant>
        <vt:i4>10</vt:i4>
      </vt:variant>
    </vt:vector>
  </HeadingPairs>
  <TitlesOfParts>
    <vt:vector size="11" baseType="lpstr">
      <vt:lpstr>Concourse</vt:lpstr>
      <vt:lpstr>ניהול שינוי מערכתי</vt:lpstr>
      <vt:lpstr>ניהול שינוי – מטרת המפגש</vt:lpstr>
      <vt:lpstr>ניהול השינוי – מבנה המפגש</vt:lpstr>
      <vt:lpstr>שינוי הגדרות</vt:lpstr>
      <vt:lpstr>תבנית ניהול שינוי</vt:lpstr>
      <vt:lpstr>גורמים רלוונטיים אפשריים בשינוי</vt:lpstr>
      <vt:lpstr>שישה סגנונות מנהיגות</vt:lpstr>
      <vt:lpstr>מנהיגים זקוקים לסגנונות רבים</vt:lpstr>
      <vt:lpstr>העשרת הרפרטואר המנהיגותי</vt:lpstr>
      <vt:lpstr>טיפים- מה עלי להדגיש אם אני  נמוך בסגנון מנהיגות זה?</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פיתוח צוות ענף תקציבים</dc:title>
  <dc:creator>ran</dc:creator>
  <cp:lastModifiedBy>HP</cp:lastModifiedBy>
  <cp:revision>76</cp:revision>
  <dcterms:created xsi:type="dcterms:W3CDTF">2016-11-12T05:09:39Z</dcterms:created>
  <dcterms:modified xsi:type="dcterms:W3CDTF">2018-03-04T09:51:30Z</dcterms:modified>
</cp:coreProperties>
</file>